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6" r:id="rId6"/>
    <p:sldId id="276" r:id="rId7"/>
    <p:sldId id="261" r:id="rId8"/>
    <p:sldId id="262" r:id="rId9"/>
    <p:sldId id="277" r:id="rId10"/>
    <p:sldId id="263" r:id="rId11"/>
    <p:sldId id="264" r:id="rId12"/>
    <p:sldId id="265" r:id="rId13"/>
    <p:sldId id="275" r:id="rId14"/>
    <p:sldId id="267" r:id="rId15"/>
    <p:sldId id="391" r:id="rId16"/>
    <p:sldId id="268" r:id="rId17"/>
    <p:sldId id="270" r:id="rId18"/>
    <p:sldId id="271" r:id="rId19"/>
    <p:sldId id="272" r:id="rId20"/>
    <p:sldId id="273" r:id="rId21"/>
  </p:sldIdLst>
  <p:sldSz cx="12192000" cy="6858000"/>
  <p:notesSz cx="6858000" cy="9144000"/>
  <p:embeddedFontLst>
    <p:embeddedFont>
      <p:font typeface="Perpetua" panose="02020502060401020303" pitchFamily="18" charset="0"/>
      <p:regular r:id="rId23"/>
      <p:bold r:id="rId24"/>
      <p:italic r:id="rId25"/>
      <p:boldItalic r:id="rId26"/>
    </p:embeddedFont>
    <p:embeddedFont>
      <p:font typeface="Rajdhani" panose="020B0604020202020204" charset="0"/>
      <p:regular r:id="rId27"/>
      <p:bold r:id="rId28"/>
    </p:embeddedFont>
    <p:embeddedFont>
      <p:font typeface="Rajdhani Medium" panose="020B0604020202020204" charset="0"/>
      <p:regular r:id="rId29"/>
      <p:bold r:id="rId30"/>
    </p:embeddedFont>
    <p:embeddedFont>
      <p:font typeface="Roboto Condensed Light" panose="02000000000000000000" pitchFamily="2" charset="0"/>
      <p:regular r:id="rId31"/>
      <p:italic r:id="rId32"/>
    </p:embeddedFont>
    <p:embeddedFont>
      <p:font typeface="Share Tech Mono" panose="020B0604020202020204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41"/>
    <a:srgbClr val="122F4B"/>
    <a:srgbClr val="111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3" autoAdjust="0"/>
    <p:restoredTop sz="94660"/>
  </p:normalViewPr>
  <p:slideViewPr>
    <p:cSldViewPr snapToGrid="0">
      <p:cViewPr varScale="1">
        <p:scale>
          <a:sx n="75" d="100"/>
          <a:sy n="75" d="100"/>
        </p:scale>
        <p:origin x="413" y="4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ADCCC-DC59-4990-B0F8-EF88BAD3D5A2}" type="doc">
      <dgm:prSet loTypeId="urn:microsoft.com/office/officeart/2008/layout/VerticalCurvedList" loCatId="list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rtl="1"/>
          <a:endParaRPr lang="he-IL"/>
        </a:p>
      </dgm:t>
    </dgm:pt>
    <dgm:pt modelId="{2E226D17-4E59-4484-A7ED-E209FFA4AFDA}">
      <dgm:prSet phldrT="[טקסט]"/>
      <dgm:spPr/>
      <dgm:t>
        <a:bodyPr/>
        <a:lstStyle/>
        <a:p>
          <a:pPr rtl="0">
            <a:buNone/>
          </a:pPr>
          <a:r>
            <a:rPr lang="en-US" dirty="0"/>
            <a:t>Rows Deduplication</a:t>
          </a:r>
          <a:endParaRPr lang="he-IL" dirty="0"/>
        </a:p>
      </dgm:t>
    </dgm:pt>
    <dgm:pt modelId="{0A5C10B2-022A-4FFA-AD92-E21DCFEE3FCF}" type="parTrans" cxnId="{4A7A2A0B-B38A-4FB6-AC3A-8866F9D1AC33}">
      <dgm:prSet/>
      <dgm:spPr/>
      <dgm:t>
        <a:bodyPr/>
        <a:lstStyle/>
        <a:p>
          <a:pPr rtl="0"/>
          <a:endParaRPr lang="he-IL"/>
        </a:p>
      </dgm:t>
    </dgm:pt>
    <dgm:pt modelId="{7E5A1B0C-2595-4B04-9DE9-A726E03D0040}" type="sibTrans" cxnId="{4A7A2A0B-B38A-4FB6-AC3A-8866F9D1AC33}">
      <dgm:prSet/>
      <dgm:spPr/>
      <dgm:t>
        <a:bodyPr/>
        <a:lstStyle/>
        <a:p>
          <a:pPr rtl="0"/>
          <a:endParaRPr lang="he-IL"/>
        </a:p>
      </dgm:t>
    </dgm:pt>
    <dgm:pt modelId="{D4467495-F7B3-483A-B266-8B9B79FA2B93}">
      <dgm:prSet phldrT="[טקסט]"/>
      <dgm:spPr/>
      <dgm:t>
        <a:bodyPr/>
        <a:lstStyle/>
        <a:p>
          <a:pPr rtl="0">
            <a:buNone/>
          </a:pPr>
          <a:r>
            <a:rPr lang="en-US" dirty="0"/>
            <a:t>~1,400 duplicates</a:t>
          </a:r>
          <a:endParaRPr lang="he-IL" dirty="0"/>
        </a:p>
      </dgm:t>
    </dgm:pt>
    <dgm:pt modelId="{2ABCEBB7-7C11-4F68-8951-C83B8AB45D14}" type="parTrans" cxnId="{2424DB16-A804-4481-83FC-C397D85A2E6D}">
      <dgm:prSet/>
      <dgm:spPr/>
      <dgm:t>
        <a:bodyPr/>
        <a:lstStyle/>
        <a:p>
          <a:pPr rtl="0"/>
          <a:endParaRPr lang="he-IL"/>
        </a:p>
      </dgm:t>
    </dgm:pt>
    <dgm:pt modelId="{40CC96EB-D9A1-4432-9557-17778B533D69}" type="sibTrans" cxnId="{2424DB16-A804-4481-83FC-C397D85A2E6D}">
      <dgm:prSet/>
      <dgm:spPr/>
      <dgm:t>
        <a:bodyPr/>
        <a:lstStyle/>
        <a:p>
          <a:pPr rtl="0"/>
          <a:endParaRPr lang="he-IL"/>
        </a:p>
      </dgm:t>
    </dgm:pt>
    <dgm:pt modelId="{0855E4D7-A468-4F32-A258-B1BA31E11EAA}">
      <dgm:prSet phldrT="[טקסט]"/>
      <dgm:spPr/>
      <dgm:t>
        <a:bodyPr/>
        <a:lstStyle/>
        <a:p>
          <a:pPr rtl="0">
            <a:buSzPts val="1000"/>
            <a:buFont typeface="Courier New" panose="02070309020205020404" pitchFamily="49" charset="0"/>
            <a:buChar char="o"/>
          </a:pPr>
          <a:r>
            <a:rPr lang="en-US" dirty="0"/>
            <a:t>Columns Deduplication (5)</a:t>
          </a:r>
          <a:endParaRPr lang="he-IL" dirty="0"/>
        </a:p>
      </dgm:t>
    </dgm:pt>
    <dgm:pt modelId="{D7E7B5E7-BCA7-4BAB-B42C-53250A465F3D}" type="parTrans" cxnId="{3931B47F-6126-4D09-8246-BD4AF85F8A0C}">
      <dgm:prSet/>
      <dgm:spPr/>
      <dgm:t>
        <a:bodyPr/>
        <a:lstStyle/>
        <a:p>
          <a:pPr rtl="0"/>
          <a:endParaRPr lang="he-IL"/>
        </a:p>
      </dgm:t>
    </dgm:pt>
    <dgm:pt modelId="{E588FF72-814D-4ED2-90DE-D7F82A07975C}" type="sibTrans" cxnId="{3931B47F-6126-4D09-8246-BD4AF85F8A0C}">
      <dgm:prSet/>
      <dgm:spPr/>
      <dgm:t>
        <a:bodyPr/>
        <a:lstStyle/>
        <a:p>
          <a:pPr rtl="0"/>
          <a:endParaRPr lang="he-IL"/>
        </a:p>
      </dgm:t>
    </dgm:pt>
    <dgm:pt modelId="{BC0B8CDE-D2AE-46A4-AFA8-7BC8256F1A8F}">
      <dgm:prSet phldrT="[טקסט]"/>
      <dgm:spPr/>
      <dgm:t>
        <a:bodyPr/>
        <a:lstStyle/>
        <a:p>
          <a:pPr rtl="0">
            <a:buSzPts val="1000"/>
            <a:buFont typeface="Courier New" panose="02070309020205020404" pitchFamily="49" charset="0"/>
            <a:buChar char="o"/>
          </a:pPr>
          <a:r>
            <a:rPr lang="en-US" dirty="0"/>
            <a:t>Constant columns removal (13)</a:t>
          </a:r>
          <a:endParaRPr lang="he-IL" dirty="0"/>
        </a:p>
      </dgm:t>
    </dgm:pt>
    <dgm:pt modelId="{8AEC0F72-DF40-430A-9EB8-229FA1EDF5EF}" type="parTrans" cxnId="{1D9A6CB8-8C50-4972-8FCF-40D258EE0978}">
      <dgm:prSet/>
      <dgm:spPr/>
      <dgm:t>
        <a:bodyPr/>
        <a:lstStyle/>
        <a:p>
          <a:pPr rtl="0"/>
          <a:endParaRPr lang="he-IL"/>
        </a:p>
      </dgm:t>
    </dgm:pt>
    <dgm:pt modelId="{04DFB7CE-8F69-46B8-82E1-114764300689}" type="sibTrans" cxnId="{1D9A6CB8-8C50-4972-8FCF-40D258EE0978}">
      <dgm:prSet/>
      <dgm:spPr/>
      <dgm:t>
        <a:bodyPr/>
        <a:lstStyle/>
        <a:p>
          <a:pPr rtl="0"/>
          <a:endParaRPr lang="he-IL"/>
        </a:p>
      </dgm:t>
    </dgm:pt>
    <dgm:pt modelId="{E5724471-A2A0-4AE5-AE04-8B8C10DE75DB}">
      <dgm:prSet phldrT="[טקסט]"/>
      <dgm:spPr/>
      <dgm:t>
        <a:bodyPr/>
        <a:lstStyle/>
        <a:p>
          <a:pPr rtl="0">
            <a:buNone/>
          </a:pPr>
          <a:r>
            <a:rPr lang="en-US" sz="1500" kern="1200" dirty="0"/>
            <a:t>-1 treatment</a:t>
          </a:r>
          <a:endParaRPr lang="he-IL" sz="1500" kern="1200" dirty="0"/>
        </a:p>
      </dgm:t>
    </dgm:pt>
    <dgm:pt modelId="{65A4C87C-94C3-4BDB-A3BB-15579745F15E}" type="parTrans" cxnId="{6D3F7A40-0085-4CF6-AECC-8C881F3AA2BD}">
      <dgm:prSet/>
      <dgm:spPr/>
      <dgm:t>
        <a:bodyPr/>
        <a:lstStyle/>
        <a:p>
          <a:pPr rtl="0"/>
          <a:endParaRPr lang="he-IL"/>
        </a:p>
      </dgm:t>
    </dgm:pt>
    <dgm:pt modelId="{776F610F-363F-4E40-9740-FE0D33E755AE}" type="sibTrans" cxnId="{6D3F7A40-0085-4CF6-AECC-8C881F3AA2BD}">
      <dgm:prSet/>
      <dgm:spPr/>
      <dgm:t>
        <a:bodyPr/>
        <a:lstStyle/>
        <a:p>
          <a:pPr rtl="0"/>
          <a:endParaRPr lang="he-IL"/>
        </a:p>
      </dgm:t>
    </dgm:pt>
    <dgm:pt modelId="{0CF08297-2EF4-464B-9E9C-3C0D108A8170}">
      <dgm:prSet phldrT="[טקסט]"/>
      <dgm:spPr/>
      <dgm:t>
        <a:bodyPr/>
        <a:lstStyle/>
        <a:p>
          <a:pPr rtl="0">
            <a:buSzPts val="1000"/>
            <a:buFont typeface="Wingdings" panose="05000000000000000000" pitchFamily="2" charset="2"/>
            <a:buChar char=""/>
          </a:pPr>
          <a:r>
            <a:rPr lang="en-US" sz="1200" kern="1200" dirty="0"/>
            <a:t>Add indicator </a:t>
          </a:r>
          <a:r>
            <a:rPr lang="en-US" sz="1200" b="1" kern="1200" dirty="0"/>
            <a:t>has_[group] &amp; </a:t>
          </a:r>
          <a:r>
            <a:rPr lang="en-US" sz="1200" b="0" kern="1200" dirty="0"/>
            <a:t>r</a:t>
          </a:r>
          <a:r>
            <a:rPr lang="en-US" sz="1200" kern="1200" dirty="0"/>
            <a:t>eplace -1 </a:t>
          </a:r>
          <a:r>
            <a:rPr lang="en-US" sz="1200" kern="1200" dirty="0">
              <a:latin typeface="Arial"/>
              <a:ea typeface="+mn-ea"/>
              <a:cs typeface="+mn-cs"/>
            </a:rPr>
            <a:t>→ 0 to </a:t>
          </a:r>
          <a:r>
            <a:rPr lang="en-US" sz="1200" kern="1200" dirty="0">
              <a:latin typeface="Arial"/>
              <a:ea typeface="+mn-ea"/>
              <a:cs typeface="+mn-cs"/>
              <a:sym typeface="Rajdhani Medium"/>
            </a:rPr>
            <a:t>prevent </a:t>
          </a:r>
          <a:r>
            <a:rPr lang="en-US" sz="1200" b="1" kern="1200" dirty="0">
              <a:latin typeface="Arial"/>
              <a:ea typeface="+mn-ea"/>
              <a:cs typeface="+mn-cs"/>
              <a:sym typeface="Rajdhani Medium"/>
            </a:rPr>
            <a:t>misinterpretation </a:t>
          </a:r>
          <a:r>
            <a:rPr lang="en-US" sz="1200" b="0" kern="1200" dirty="0">
              <a:latin typeface="Arial"/>
              <a:ea typeface="+mn-ea"/>
              <a:cs typeface="+mn-cs"/>
              <a:sym typeface="Rajdhani Medium"/>
            </a:rPr>
            <a:t>(10)</a:t>
          </a:r>
          <a:endParaRPr lang="he-IL" sz="1200" b="0" kern="1200" dirty="0"/>
        </a:p>
      </dgm:t>
    </dgm:pt>
    <dgm:pt modelId="{F0114C9E-2531-49E9-B781-CE3C0B1C40B9}" type="parTrans" cxnId="{3D2C63A0-5F98-4669-9785-FA32DA3413B8}">
      <dgm:prSet/>
      <dgm:spPr/>
      <dgm:t>
        <a:bodyPr/>
        <a:lstStyle/>
        <a:p>
          <a:pPr rtl="0"/>
          <a:endParaRPr lang="he-IL"/>
        </a:p>
      </dgm:t>
    </dgm:pt>
    <dgm:pt modelId="{E0507029-C6EF-491C-960F-1A73578F3152}" type="sibTrans" cxnId="{3D2C63A0-5F98-4669-9785-FA32DA3413B8}">
      <dgm:prSet/>
      <dgm:spPr/>
      <dgm:t>
        <a:bodyPr/>
        <a:lstStyle/>
        <a:p>
          <a:pPr rtl="0"/>
          <a:endParaRPr lang="he-IL"/>
        </a:p>
      </dgm:t>
    </dgm:pt>
    <dgm:pt modelId="{5A59EECD-29FE-4575-8D60-9B988522FE23}">
      <dgm:prSet/>
      <dgm:spPr/>
      <dgm:t>
        <a:bodyPr/>
        <a:lstStyle/>
        <a:p>
          <a:pPr rtl="0">
            <a:buSzPts val="1000"/>
            <a:buFont typeface="Courier New" panose="02070309020205020404" pitchFamily="49" charset="0"/>
            <a:buChar char="o"/>
          </a:pPr>
          <a:r>
            <a:rPr lang="en-US" dirty="0"/>
            <a:t>Scaling (inside model-specific pipeline)</a:t>
          </a:r>
        </a:p>
      </dgm:t>
    </dgm:pt>
    <dgm:pt modelId="{B84028BA-56CE-41F9-95BC-5E4A0C7BDA1F}" type="parTrans" cxnId="{04F19CF0-7A23-4113-B193-7C6F4621D9A7}">
      <dgm:prSet/>
      <dgm:spPr/>
      <dgm:t>
        <a:bodyPr/>
        <a:lstStyle/>
        <a:p>
          <a:pPr rtl="0"/>
          <a:endParaRPr lang="he-IL"/>
        </a:p>
      </dgm:t>
    </dgm:pt>
    <dgm:pt modelId="{6198AF64-EA45-447F-8D66-FD606C55162F}" type="sibTrans" cxnId="{04F19CF0-7A23-4113-B193-7C6F4621D9A7}">
      <dgm:prSet/>
      <dgm:spPr/>
      <dgm:t>
        <a:bodyPr/>
        <a:lstStyle/>
        <a:p>
          <a:pPr rtl="0"/>
          <a:endParaRPr lang="he-IL"/>
        </a:p>
      </dgm:t>
    </dgm:pt>
    <dgm:pt modelId="{65997B99-6A23-49CE-B547-458B5CE0B589}" type="pres">
      <dgm:prSet presAssocID="{35CADCCC-DC59-4990-B0F8-EF88BAD3D5A2}" presName="Name0" presStyleCnt="0">
        <dgm:presLayoutVars>
          <dgm:chMax val="7"/>
          <dgm:chPref val="7"/>
          <dgm:dir/>
        </dgm:presLayoutVars>
      </dgm:prSet>
      <dgm:spPr/>
    </dgm:pt>
    <dgm:pt modelId="{B4F4E4FE-CB51-476F-9CFC-A6C5B848D1E8}" type="pres">
      <dgm:prSet presAssocID="{35CADCCC-DC59-4990-B0F8-EF88BAD3D5A2}" presName="Name1" presStyleCnt="0"/>
      <dgm:spPr/>
    </dgm:pt>
    <dgm:pt modelId="{49DDEE27-2F70-4E57-9783-AE806AAA8698}" type="pres">
      <dgm:prSet presAssocID="{35CADCCC-DC59-4990-B0F8-EF88BAD3D5A2}" presName="cycle" presStyleCnt="0"/>
      <dgm:spPr/>
    </dgm:pt>
    <dgm:pt modelId="{7057541A-E368-4F67-B37F-A01D51D0E85F}" type="pres">
      <dgm:prSet presAssocID="{35CADCCC-DC59-4990-B0F8-EF88BAD3D5A2}" presName="srcNode" presStyleLbl="node1" presStyleIdx="0" presStyleCnt="5"/>
      <dgm:spPr/>
    </dgm:pt>
    <dgm:pt modelId="{2A444CD1-B904-44D5-9B49-AC487DAA8F5B}" type="pres">
      <dgm:prSet presAssocID="{35CADCCC-DC59-4990-B0F8-EF88BAD3D5A2}" presName="conn" presStyleLbl="parChTrans1D2" presStyleIdx="0" presStyleCnt="1"/>
      <dgm:spPr/>
    </dgm:pt>
    <dgm:pt modelId="{40AFE547-B11F-4476-8695-1A286FE2FD93}" type="pres">
      <dgm:prSet presAssocID="{35CADCCC-DC59-4990-B0F8-EF88BAD3D5A2}" presName="extraNode" presStyleLbl="node1" presStyleIdx="0" presStyleCnt="5"/>
      <dgm:spPr/>
    </dgm:pt>
    <dgm:pt modelId="{78565AB2-9997-44BA-97AA-E6724376F942}" type="pres">
      <dgm:prSet presAssocID="{35CADCCC-DC59-4990-B0F8-EF88BAD3D5A2}" presName="dstNode" presStyleLbl="node1" presStyleIdx="0" presStyleCnt="5"/>
      <dgm:spPr/>
    </dgm:pt>
    <dgm:pt modelId="{DA6039BF-992D-4D1F-9D8E-DF2DBD5583AF}" type="pres">
      <dgm:prSet presAssocID="{2E226D17-4E59-4484-A7ED-E209FFA4AFDA}" presName="text_1" presStyleLbl="node1" presStyleIdx="0" presStyleCnt="5">
        <dgm:presLayoutVars>
          <dgm:bulletEnabled val="1"/>
        </dgm:presLayoutVars>
      </dgm:prSet>
      <dgm:spPr/>
    </dgm:pt>
    <dgm:pt modelId="{FD9B77BC-9DF9-40D5-B3E0-1FD688B8B656}" type="pres">
      <dgm:prSet presAssocID="{2E226D17-4E59-4484-A7ED-E209FFA4AFDA}" presName="accent_1" presStyleCnt="0"/>
      <dgm:spPr/>
    </dgm:pt>
    <dgm:pt modelId="{B17A250B-4B1F-44B1-AE5C-ED0EA6EDA24E}" type="pres">
      <dgm:prSet presAssocID="{2E226D17-4E59-4484-A7ED-E209FFA4AFDA}" presName="accentRepeatNode" presStyleLbl="solidFgAcc1" presStyleIdx="0" presStyleCnt="5"/>
      <dgm:spPr/>
    </dgm:pt>
    <dgm:pt modelId="{ACCF6F0C-613C-4306-903A-B6922E38057A}" type="pres">
      <dgm:prSet presAssocID="{0855E4D7-A468-4F32-A258-B1BA31E11EAA}" presName="text_2" presStyleLbl="node1" presStyleIdx="1" presStyleCnt="5">
        <dgm:presLayoutVars>
          <dgm:bulletEnabled val="1"/>
        </dgm:presLayoutVars>
      </dgm:prSet>
      <dgm:spPr/>
    </dgm:pt>
    <dgm:pt modelId="{6C71A0A4-EA8D-4292-9C4C-5D8AF098E365}" type="pres">
      <dgm:prSet presAssocID="{0855E4D7-A468-4F32-A258-B1BA31E11EAA}" presName="accent_2" presStyleCnt="0"/>
      <dgm:spPr/>
    </dgm:pt>
    <dgm:pt modelId="{AB4B1256-25D1-4FCF-AF1F-C83F98F9A7BD}" type="pres">
      <dgm:prSet presAssocID="{0855E4D7-A468-4F32-A258-B1BA31E11EAA}" presName="accentRepeatNode" presStyleLbl="solidFgAcc1" presStyleIdx="1" presStyleCnt="5"/>
      <dgm:spPr/>
    </dgm:pt>
    <dgm:pt modelId="{0988B20D-3CC2-4C88-A367-B1D78094C7FE}" type="pres">
      <dgm:prSet presAssocID="{BC0B8CDE-D2AE-46A4-AFA8-7BC8256F1A8F}" presName="text_3" presStyleLbl="node1" presStyleIdx="2" presStyleCnt="5">
        <dgm:presLayoutVars>
          <dgm:bulletEnabled val="1"/>
        </dgm:presLayoutVars>
      </dgm:prSet>
      <dgm:spPr/>
    </dgm:pt>
    <dgm:pt modelId="{FCFF6AF6-7FF6-4986-9D71-0B2757E44F7A}" type="pres">
      <dgm:prSet presAssocID="{BC0B8CDE-D2AE-46A4-AFA8-7BC8256F1A8F}" presName="accent_3" presStyleCnt="0"/>
      <dgm:spPr/>
    </dgm:pt>
    <dgm:pt modelId="{32D2C033-8013-43C3-B702-19EEAB6856FB}" type="pres">
      <dgm:prSet presAssocID="{BC0B8CDE-D2AE-46A4-AFA8-7BC8256F1A8F}" presName="accentRepeatNode" presStyleLbl="solidFgAcc1" presStyleIdx="2" presStyleCnt="5"/>
      <dgm:spPr/>
    </dgm:pt>
    <dgm:pt modelId="{9141F53A-E897-4389-811D-21EBB8914BBE}" type="pres">
      <dgm:prSet presAssocID="{E5724471-A2A0-4AE5-AE04-8B8C10DE75DB}" presName="text_4" presStyleLbl="node1" presStyleIdx="3" presStyleCnt="5">
        <dgm:presLayoutVars>
          <dgm:bulletEnabled val="1"/>
        </dgm:presLayoutVars>
      </dgm:prSet>
      <dgm:spPr/>
    </dgm:pt>
    <dgm:pt modelId="{F6AFB782-8088-493C-9437-0C26B6633F07}" type="pres">
      <dgm:prSet presAssocID="{E5724471-A2A0-4AE5-AE04-8B8C10DE75DB}" presName="accent_4" presStyleCnt="0"/>
      <dgm:spPr/>
    </dgm:pt>
    <dgm:pt modelId="{CC929005-AF0C-4006-8E3D-1187BBE5D94A}" type="pres">
      <dgm:prSet presAssocID="{E5724471-A2A0-4AE5-AE04-8B8C10DE75DB}" presName="accentRepeatNode" presStyleLbl="solidFgAcc1" presStyleIdx="3" presStyleCnt="5"/>
      <dgm:spPr/>
    </dgm:pt>
    <dgm:pt modelId="{89F74DD3-EACA-4C4D-BCDD-6B8FC01FE8E9}" type="pres">
      <dgm:prSet presAssocID="{5A59EECD-29FE-4575-8D60-9B988522FE23}" presName="text_5" presStyleLbl="node1" presStyleIdx="4" presStyleCnt="5">
        <dgm:presLayoutVars>
          <dgm:bulletEnabled val="1"/>
        </dgm:presLayoutVars>
      </dgm:prSet>
      <dgm:spPr/>
    </dgm:pt>
    <dgm:pt modelId="{1C053E50-5552-421B-94EF-FE893AB7335B}" type="pres">
      <dgm:prSet presAssocID="{5A59EECD-29FE-4575-8D60-9B988522FE23}" presName="accent_5" presStyleCnt="0"/>
      <dgm:spPr/>
    </dgm:pt>
    <dgm:pt modelId="{28F56EC0-E1AF-40E1-B870-727429F7FD6D}" type="pres">
      <dgm:prSet presAssocID="{5A59EECD-29FE-4575-8D60-9B988522FE23}" presName="accentRepeatNode" presStyleLbl="solidFgAcc1" presStyleIdx="4" presStyleCnt="5"/>
      <dgm:spPr/>
    </dgm:pt>
  </dgm:ptLst>
  <dgm:cxnLst>
    <dgm:cxn modelId="{4A7A2A0B-B38A-4FB6-AC3A-8866F9D1AC33}" srcId="{35CADCCC-DC59-4990-B0F8-EF88BAD3D5A2}" destId="{2E226D17-4E59-4484-A7ED-E209FFA4AFDA}" srcOrd="0" destOrd="0" parTransId="{0A5C10B2-022A-4FFA-AD92-E21DCFEE3FCF}" sibTransId="{7E5A1B0C-2595-4B04-9DE9-A726E03D0040}"/>
    <dgm:cxn modelId="{2424DB16-A804-4481-83FC-C397D85A2E6D}" srcId="{2E226D17-4E59-4484-A7ED-E209FFA4AFDA}" destId="{D4467495-F7B3-483A-B266-8B9B79FA2B93}" srcOrd="0" destOrd="0" parTransId="{2ABCEBB7-7C11-4F68-8951-C83B8AB45D14}" sibTransId="{40CC96EB-D9A1-4432-9557-17778B533D69}"/>
    <dgm:cxn modelId="{24154522-4472-44CC-B14B-4067D68D0EFF}" type="presOf" srcId="{D4467495-F7B3-483A-B266-8B9B79FA2B93}" destId="{DA6039BF-992D-4D1F-9D8E-DF2DBD5583AF}" srcOrd="0" destOrd="1" presId="urn:microsoft.com/office/officeart/2008/layout/VerticalCurvedList"/>
    <dgm:cxn modelId="{6D3F7A40-0085-4CF6-AECC-8C881F3AA2BD}" srcId="{35CADCCC-DC59-4990-B0F8-EF88BAD3D5A2}" destId="{E5724471-A2A0-4AE5-AE04-8B8C10DE75DB}" srcOrd="3" destOrd="0" parTransId="{65A4C87C-94C3-4BDB-A3BB-15579745F15E}" sibTransId="{776F610F-363F-4E40-9740-FE0D33E755AE}"/>
    <dgm:cxn modelId="{10132D64-68AC-4170-A545-894772243124}" type="presOf" srcId="{BC0B8CDE-D2AE-46A4-AFA8-7BC8256F1A8F}" destId="{0988B20D-3CC2-4C88-A367-B1D78094C7FE}" srcOrd="0" destOrd="0" presId="urn:microsoft.com/office/officeart/2008/layout/VerticalCurvedList"/>
    <dgm:cxn modelId="{E7C7FA49-3443-4B11-A65C-5D9E3054D865}" type="presOf" srcId="{0CF08297-2EF4-464B-9E9C-3C0D108A8170}" destId="{9141F53A-E897-4389-811D-21EBB8914BBE}" srcOrd="0" destOrd="1" presId="urn:microsoft.com/office/officeart/2008/layout/VerticalCurvedList"/>
    <dgm:cxn modelId="{C2062C4A-B8FB-4FB9-A240-486BA202F839}" type="presOf" srcId="{2E226D17-4E59-4484-A7ED-E209FFA4AFDA}" destId="{DA6039BF-992D-4D1F-9D8E-DF2DBD5583AF}" srcOrd="0" destOrd="0" presId="urn:microsoft.com/office/officeart/2008/layout/VerticalCurvedList"/>
    <dgm:cxn modelId="{3931B47F-6126-4D09-8246-BD4AF85F8A0C}" srcId="{35CADCCC-DC59-4990-B0F8-EF88BAD3D5A2}" destId="{0855E4D7-A468-4F32-A258-B1BA31E11EAA}" srcOrd="1" destOrd="0" parTransId="{D7E7B5E7-BCA7-4BAB-B42C-53250A465F3D}" sibTransId="{E588FF72-814D-4ED2-90DE-D7F82A07975C}"/>
    <dgm:cxn modelId="{3D2C63A0-5F98-4669-9785-FA32DA3413B8}" srcId="{E5724471-A2A0-4AE5-AE04-8B8C10DE75DB}" destId="{0CF08297-2EF4-464B-9E9C-3C0D108A8170}" srcOrd="0" destOrd="0" parTransId="{F0114C9E-2531-49E9-B781-CE3C0B1C40B9}" sibTransId="{E0507029-C6EF-491C-960F-1A73578F3152}"/>
    <dgm:cxn modelId="{A08BEDAF-9C65-4C0E-B3D9-B8587D1E5783}" type="presOf" srcId="{40CC96EB-D9A1-4432-9557-17778B533D69}" destId="{2A444CD1-B904-44D5-9B49-AC487DAA8F5B}" srcOrd="0" destOrd="0" presId="urn:microsoft.com/office/officeart/2008/layout/VerticalCurvedList"/>
    <dgm:cxn modelId="{2D8C29B8-5245-416B-88E2-8A51330B57FF}" type="presOf" srcId="{5A59EECD-29FE-4575-8D60-9B988522FE23}" destId="{89F74DD3-EACA-4C4D-BCDD-6B8FC01FE8E9}" srcOrd="0" destOrd="0" presId="urn:microsoft.com/office/officeart/2008/layout/VerticalCurvedList"/>
    <dgm:cxn modelId="{1D9A6CB8-8C50-4972-8FCF-40D258EE0978}" srcId="{35CADCCC-DC59-4990-B0F8-EF88BAD3D5A2}" destId="{BC0B8CDE-D2AE-46A4-AFA8-7BC8256F1A8F}" srcOrd="2" destOrd="0" parTransId="{8AEC0F72-DF40-430A-9EB8-229FA1EDF5EF}" sibTransId="{04DFB7CE-8F69-46B8-82E1-114764300689}"/>
    <dgm:cxn modelId="{2449A8D1-053E-4BAE-9FA4-50BFFA7D9779}" type="presOf" srcId="{0855E4D7-A468-4F32-A258-B1BA31E11EAA}" destId="{ACCF6F0C-613C-4306-903A-B6922E38057A}" srcOrd="0" destOrd="0" presId="urn:microsoft.com/office/officeart/2008/layout/VerticalCurvedList"/>
    <dgm:cxn modelId="{727D36E9-A9E7-438B-9215-83D137999C19}" type="presOf" srcId="{35CADCCC-DC59-4990-B0F8-EF88BAD3D5A2}" destId="{65997B99-6A23-49CE-B547-458B5CE0B589}" srcOrd="0" destOrd="0" presId="urn:microsoft.com/office/officeart/2008/layout/VerticalCurvedList"/>
    <dgm:cxn modelId="{3ED17FEE-3ECC-423D-A052-0468DA0EAE6A}" type="presOf" srcId="{E5724471-A2A0-4AE5-AE04-8B8C10DE75DB}" destId="{9141F53A-E897-4389-811D-21EBB8914BBE}" srcOrd="0" destOrd="0" presId="urn:microsoft.com/office/officeart/2008/layout/VerticalCurvedList"/>
    <dgm:cxn modelId="{04F19CF0-7A23-4113-B193-7C6F4621D9A7}" srcId="{35CADCCC-DC59-4990-B0F8-EF88BAD3D5A2}" destId="{5A59EECD-29FE-4575-8D60-9B988522FE23}" srcOrd="4" destOrd="0" parTransId="{B84028BA-56CE-41F9-95BC-5E4A0C7BDA1F}" sibTransId="{6198AF64-EA45-447F-8D66-FD606C55162F}"/>
    <dgm:cxn modelId="{C8D43300-56E9-4117-A075-168A23201DC5}" type="presParOf" srcId="{65997B99-6A23-49CE-B547-458B5CE0B589}" destId="{B4F4E4FE-CB51-476F-9CFC-A6C5B848D1E8}" srcOrd="0" destOrd="0" presId="urn:microsoft.com/office/officeart/2008/layout/VerticalCurvedList"/>
    <dgm:cxn modelId="{D7411C2B-8CE7-4281-8A89-F9C1384D7DF3}" type="presParOf" srcId="{B4F4E4FE-CB51-476F-9CFC-A6C5B848D1E8}" destId="{49DDEE27-2F70-4E57-9783-AE806AAA8698}" srcOrd="0" destOrd="0" presId="urn:microsoft.com/office/officeart/2008/layout/VerticalCurvedList"/>
    <dgm:cxn modelId="{7DF2D27E-4E1F-4BBE-97AA-F183927A9A03}" type="presParOf" srcId="{49DDEE27-2F70-4E57-9783-AE806AAA8698}" destId="{7057541A-E368-4F67-B37F-A01D51D0E85F}" srcOrd="0" destOrd="0" presId="urn:microsoft.com/office/officeart/2008/layout/VerticalCurvedList"/>
    <dgm:cxn modelId="{DA0A3E46-03F4-4571-8E0E-D580EA91A887}" type="presParOf" srcId="{49DDEE27-2F70-4E57-9783-AE806AAA8698}" destId="{2A444CD1-B904-44D5-9B49-AC487DAA8F5B}" srcOrd="1" destOrd="0" presId="urn:microsoft.com/office/officeart/2008/layout/VerticalCurvedList"/>
    <dgm:cxn modelId="{F751255D-7130-4B3D-ABD7-5A36CCC69520}" type="presParOf" srcId="{49DDEE27-2F70-4E57-9783-AE806AAA8698}" destId="{40AFE547-B11F-4476-8695-1A286FE2FD93}" srcOrd="2" destOrd="0" presId="urn:microsoft.com/office/officeart/2008/layout/VerticalCurvedList"/>
    <dgm:cxn modelId="{1497F610-ACAD-47C3-86A4-43CD25DE8E28}" type="presParOf" srcId="{49DDEE27-2F70-4E57-9783-AE806AAA8698}" destId="{78565AB2-9997-44BA-97AA-E6724376F942}" srcOrd="3" destOrd="0" presId="urn:microsoft.com/office/officeart/2008/layout/VerticalCurvedList"/>
    <dgm:cxn modelId="{7E81C195-540F-4D4A-ABD4-BF3DBCBCD09D}" type="presParOf" srcId="{B4F4E4FE-CB51-476F-9CFC-A6C5B848D1E8}" destId="{DA6039BF-992D-4D1F-9D8E-DF2DBD5583AF}" srcOrd="1" destOrd="0" presId="urn:microsoft.com/office/officeart/2008/layout/VerticalCurvedList"/>
    <dgm:cxn modelId="{7FB52E23-1EE9-4BE7-B342-6D193EB2235F}" type="presParOf" srcId="{B4F4E4FE-CB51-476F-9CFC-A6C5B848D1E8}" destId="{FD9B77BC-9DF9-40D5-B3E0-1FD688B8B656}" srcOrd="2" destOrd="0" presId="urn:microsoft.com/office/officeart/2008/layout/VerticalCurvedList"/>
    <dgm:cxn modelId="{EC4B0D7F-2D3E-4154-B27A-E26932FFB453}" type="presParOf" srcId="{FD9B77BC-9DF9-40D5-B3E0-1FD688B8B656}" destId="{B17A250B-4B1F-44B1-AE5C-ED0EA6EDA24E}" srcOrd="0" destOrd="0" presId="urn:microsoft.com/office/officeart/2008/layout/VerticalCurvedList"/>
    <dgm:cxn modelId="{278D8BD8-5BCD-4EDD-BA4F-5F9400C9E58F}" type="presParOf" srcId="{B4F4E4FE-CB51-476F-9CFC-A6C5B848D1E8}" destId="{ACCF6F0C-613C-4306-903A-B6922E38057A}" srcOrd="3" destOrd="0" presId="urn:microsoft.com/office/officeart/2008/layout/VerticalCurvedList"/>
    <dgm:cxn modelId="{7CE19F1D-1F91-464A-B3D6-E8E6DC544FFB}" type="presParOf" srcId="{B4F4E4FE-CB51-476F-9CFC-A6C5B848D1E8}" destId="{6C71A0A4-EA8D-4292-9C4C-5D8AF098E365}" srcOrd="4" destOrd="0" presId="urn:microsoft.com/office/officeart/2008/layout/VerticalCurvedList"/>
    <dgm:cxn modelId="{6EFE18BA-AEDB-4FBB-B264-47FB698B899D}" type="presParOf" srcId="{6C71A0A4-EA8D-4292-9C4C-5D8AF098E365}" destId="{AB4B1256-25D1-4FCF-AF1F-C83F98F9A7BD}" srcOrd="0" destOrd="0" presId="urn:microsoft.com/office/officeart/2008/layout/VerticalCurvedList"/>
    <dgm:cxn modelId="{8FBFE06E-FCD5-4EB7-8ED8-7E4133ED3C32}" type="presParOf" srcId="{B4F4E4FE-CB51-476F-9CFC-A6C5B848D1E8}" destId="{0988B20D-3CC2-4C88-A367-B1D78094C7FE}" srcOrd="5" destOrd="0" presId="urn:microsoft.com/office/officeart/2008/layout/VerticalCurvedList"/>
    <dgm:cxn modelId="{6F82DA1A-DB58-44F8-8D99-35416DD098F8}" type="presParOf" srcId="{B4F4E4FE-CB51-476F-9CFC-A6C5B848D1E8}" destId="{FCFF6AF6-7FF6-4986-9D71-0B2757E44F7A}" srcOrd="6" destOrd="0" presId="urn:microsoft.com/office/officeart/2008/layout/VerticalCurvedList"/>
    <dgm:cxn modelId="{2CC06431-DF28-4A6C-AB8C-B54052B8F62D}" type="presParOf" srcId="{FCFF6AF6-7FF6-4986-9D71-0B2757E44F7A}" destId="{32D2C033-8013-43C3-B702-19EEAB6856FB}" srcOrd="0" destOrd="0" presId="urn:microsoft.com/office/officeart/2008/layout/VerticalCurvedList"/>
    <dgm:cxn modelId="{3E2843AF-373B-441A-A899-65F4EAE16F62}" type="presParOf" srcId="{B4F4E4FE-CB51-476F-9CFC-A6C5B848D1E8}" destId="{9141F53A-E897-4389-811D-21EBB8914BBE}" srcOrd="7" destOrd="0" presId="urn:microsoft.com/office/officeart/2008/layout/VerticalCurvedList"/>
    <dgm:cxn modelId="{16E91DDA-E1D1-4B56-ABB7-B14214CA84DA}" type="presParOf" srcId="{B4F4E4FE-CB51-476F-9CFC-A6C5B848D1E8}" destId="{F6AFB782-8088-493C-9437-0C26B6633F07}" srcOrd="8" destOrd="0" presId="urn:microsoft.com/office/officeart/2008/layout/VerticalCurvedList"/>
    <dgm:cxn modelId="{6E55A30B-E4BB-4396-910B-299B211E9416}" type="presParOf" srcId="{F6AFB782-8088-493C-9437-0C26B6633F07}" destId="{CC929005-AF0C-4006-8E3D-1187BBE5D94A}" srcOrd="0" destOrd="0" presId="urn:microsoft.com/office/officeart/2008/layout/VerticalCurvedList"/>
    <dgm:cxn modelId="{33C7656B-56AE-4743-8C61-0F7F0CD9D3CA}" type="presParOf" srcId="{B4F4E4FE-CB51-476F-9CFC-A6C5B848D1E8}" destId="{89F74DD3-EACA-4C4D-BCDD-6B8FC01FE8E9}" srcOrd="9" destOrd="0" presId="urn:microsoft.com/office/officeart/2008/layout/VerticalCurvedList"/>
    <dgm:cxn modelId="{94DB8AE9-CB6D-4837-93AD-F62641912CE8}" type="presParOf" srcId="{B4F4E4FE-CB51-476F-9CFC-A6C5B848D1E8}" destId="{1C053E50-5552-421B-94EF-FE893AB7335B}" srcOrd="10" destOrd="0" presId="urn:microsoft.com/office/officeart/2008/layout/VerticalCurvedList"/>
    <dgm:cxn modelId="{BAA14D60-0F40-4932-B73D-C03020942096}" type="presParOf" srcId="{1C053E50-5552-421B-94EF-FE893AB7335B}" destId="{28F56EC0-E1AF-40E1-B870-727429F7FD6D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44CD1-B904-44D5-9B49-AC487DAA8F5B}">
      <dsp:nvSpPr>
        <dsp:cNvPr id="0" name=""/>
        <dsp:cNvSpPr/>
      </dsp:nvSpPr>
      <dsp:spPr>
        <a:xfrm>
          <a:off x="-6003096" y="-918576"/>
          <a:ext cx="7146321" cy="7146321"/>
        </a:xfrm>
        <a:prstGeom prst="blockArc">
          <a:avLst>
            <a:gd name="adj1" fmla="val 18900000"/>
            <a:gd name="adj2" fmla="val 2700000"/>
            <a:gd name="adj3" fmla="val 302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039BF-992D-4D1F-9D8E-DF2DBD5583AF}">
      <dsp:nvSpPr>
        <dsp:cNvPr id="0" name=""/>
        <dsp:cNvSpPr/>
      </dsp:nvSpPr>
      <dsp:spPr>
        <a:xfrm>
          <a:off x="499599" y="331716"/>
          <a:ext cx="7981720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Rows Deduplication</a:t>
          </a:r>
          <a:endParaRPr lang="he-IL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~1,400 duplicates</a:t>
          </a:r>
          <a:endParaRPr lang="he-IL" sz="1500" kern="1200" dirty="0"/>
        </a:p>
      </dsp:txBody>
      <dsp:txXfrm>
        <a:off x="499599" y="331716"/>
        <a:ext cx="7981720" cy="663858"/>
      </dsp:txXfrm>
    </dsp:sp>
    <dsp:sp modelId="{B17A250B-4B1F-44B1-AE5C-ED0EA6EDA24E}">
      <dsp:nvSpPr>
        <dsp:cNvPr id="0" name=""/>
        <dsp:cNvSpPr/>
      </dsp:nvSpPr>
      <dsp:spPr>
        <a:xfrm>
          <a:off x="84687" y="248734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F6F0C-613C-4306-903A-B6922E38057A}">
      <dsp:nvSpPr>
        <dsp:cNvPr id="0" name=""/>
        <dsp:cNvSpPr/>
      </dsp:nvSpPr>
      <dsp:spPr>
        <a:xfrm>
          <a:off x="975300" y="1327185"/>
          <a:ext cx="7506018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US" sz="1900" kern="1200" dirty="0"/>
            <a:t>Columns Deduplication (5)</a:t>
          </a:r>
          <a:endParaRPr lang="he-IL" sz="1900" kern="1200" dirty="0"/>
        </a:p>
      </dsp:txBody>
      <dsp:txXfrm>
        <a:off x="975300" y="1327185"/>
        <a:ext cx="7506018" cy="663858"/>
      </dsp:txXfrm>
    </dsp:sp>
    <dsp:sp modelId="{AB4B1256-25D1-4FCF-AF1F-C83F98F9A7BD}">
      <dsp:nvSpPr>
        <dsp:cNvPr id="0" name=""/>
        <dsp:cNvSpPr/>
      </dsp:nvSpPr>
      <dsp:spPr>
        <a:xfrm>
          <a:off x="560389" y="1244203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8B20D-3CC2-4C88-A367-B1D78094C7FE}">
      <dsp:nvSpPr>
        <dsp:cNvPr id="0" name=""/>
        <dsp:cNvSpPr/>
      </dsp:nvSpPr>
      <dsp:spPr>
        <a:xfrm>
          <a:off x="1121302" y="2322654"/>
          <a:ext cx="7360016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US" sz="1900" kern="1200" dirty="0"/>
            <a:t>Constant columns removal (13)</a:t>
          </a:r>
          <a:endParaRPr lang="he-IL" sz="1900" kern="1200" dirty="0"/>
        </a:p>
      </dsp:txBody>
      <dsp:txXfrm>
        <a:off x="1121302" y="2322654"/>
        <a:ext cx="7360016" cy="663858"/>
      </dsp:txXfrm>
    </dsp:sp>
    <dsp:sp modelId="{32D2C033-8013-43C3-B702-19EEAB6856FB}">
      <dsp:nvSpPr>
        <dsp:cNvPr id="0" name=""/>
        <dsp:cNvSpPr/>
      </dsp:nvSpPr>
      <dsp:spPr>
        <a:xfrm>
          <a:off x="706391" y="2239672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1F53A-E897-4389-811D-21EBB8914BBE}">
      <dsp:nvSpPr>
        <dsp:cNvPr id="0" name=""/>
        <dsp:cNvSpPr/>
      </dsp:nvSpPr>
      <dsp:spPr>
        <a:xfrm>
          <a:off x="975300" y="3318123"/>
          <a:ext cx="7506018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-1 treatment</a:t>
          </a:r>
          <a:endParaRPr lang="he-IL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Wingdings" panose="05000000000000000000" pitchFamily="2" charset="2"/>
            <a:buChar char=""/>
          </a:pPr>
          <a:r>
            <a:rPr lang="en-US" sz="1500" kern="1200" dirty="0"/>
            <a:t>Add indicator </a:t>
          </a:r>
          <a:r>
            <a:rPr lang="en-US" sz="1500" b="1" kern="1200" dirty="0"/>
            <a:t>has_[group] &amp; </a:t>
          </a:r>
          <a:r>
            <a:rPr lang="en-US" sz="1500" b="0" kern="1200" dirty="0"/>
            <a:t>r</a:t>
          </a:r>
          <a:r>
            <a:rPr lang="en-US" sz="1500" kern="1200" dirty="0"/>
            <a:t>eplace -1 </a:t>
          </a:r>
          <a:r>
            <a:rPr lang="en-US" sz="1500" kern="1200" dirty="0">
              <a:latin typeface="Arial"/>
              <a:ea typeface="+mn-ea"/>
              <a:cs typeface="+mn-cs"/>
            </a:rPr>
            <a:t>→ 0 to </a:t>
          </a:r>
          <a:r>
            <a:rPr lang="en-US" sz="1500" kern="1200" dirty="0">
              <a:latin typeface="Arial"/>
              <a:ea typeface="+mn-ea"/>
              <a:cs typeface="+mn-cs"/>
              <a:sym typeface="Rajdhani Medium"/>
            </a:rPr>
            <a:t>prevent </a:t>
          </a:r>
          <a:r>
            <a:rPr lang="en-US" sz="1500" b="1" kern="1200" dirty="0">
              <a:latin typeface="Arial"/>
              <a:ea typeface="+mn-ea"/>
              <a:cs typeface="+mn-cs"/>
              <a:sym typeface="Rajdhani Medium"/>
            </a:rPr>
            <a:t>misinterpretation </a:t>
          </a:r>
          <a:r>
            <a:rPr lang="en-US" sz="1500" b="0" kern="1200" dirty="0">
              <a:latin typeface="Arial"/>
              <a:ea typeface="+mn-ea"/>
              <a:cs typeface="+mn-cs"/>
              <a:sym typeface="Rajdhani Medium"/>
            </a:rPr>
            <a:t>(10)</a:t>
          </a:r>
          <a:endParaRPr lang="he-IL" sz="1500" b="0" kern="1200" dirty="0"/>
        </a:p>
      </dsp:txBody>
      <dsp:txXfrm>
        <a:off x="975300" y="3318123"/>
        <a:ext cx="7506018" cy="663858"/>
      </dsp:txXfrm>
    </dsp:sp>
    <dsp:sp modelId="{CC929005-AF0C-4006-8E3D-1187BBE5D94A}">
      <dsp:nvSpPr>
        <dsp:cNvPr id="0" name=""/>
        <dsp:cNvSpPr/>
      </dsp:nvSpPr>
      <dsp:spPr>
        <a:xfrm>
          <a:off x="560389" y="3235141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74DD3-EACA-4C4D-BCDD-6B8FC01FE8E9}">
      <dsp:nvSpPr>
        <dsp:cNvPr id="0" name=""/>
        <dsp:cNvSpPr/>
      </dsp:nvSpPr>
      <dsp:spPr>
        <a:xfrm>
          <a:off x="499599" y="4313592"/>
          <a:ext cx="7981720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US" sz="1900" kern="1200" dirty="0"/>
            <a:t>Scaling (inside model-specific pipeline)</a:t>
          </a:r>
        </a:p>
      </dsp:txBody>
      <dsp:txXfrm>
        <a:off x="499599" y="4313592"/>
        <a:ext cx="7981720" cy="663858"/>
      </dsp:txXfrm>
    </dsp:sp>
    <dsp:sp modelId="{28F56EC0-E1AF-40E1-B870-727429F7FD6D}">
      <dsp:nvSpPr>
        <dsp:cNvPr id="0" name=""/>
        <dsp:cNvSpPr/>
      </dsp:nvSpPr>
      <dsp:spPr>
        <a:xfrm>
          <a:off x="84687" y="4230610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9:58:00.552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1 113,'0'1,"0"0,0 0,1 0,-1-1,0 1,1 0,-1 0,1 0,-1-1,1 1,-1 0,1-1,-1 1,1 0,0-1,-1 1,1-1,0 1,0-1,-1 1,1-1,0 1,0-1,0 0,0 1,0-1,1 0,29 5,-25-4,91 5,0-4,162-19,-167 10,487-2,-344 11,-181 0,0 3,-1 2,0 2,0 3,83 29,-99-30,0-2,1-1,1-2,-1-1,1-3,-1-1,53-5,-69 1,-1-1,1-2,-1 0,37-16,-35 12,0 2,0 0,33-5,86-13,-73 13,0 2,84-2,282 14,-403-3,-1-2,1-1,-1-1,56-19,-57 15,0 1,1 2,-1 1,1 1,44-1,-10 11,127 28,-141-23,15 5,-41-8,0-1,0-2,28 2,435-5,-228-3,-235 2,2-1,0 1,0 1,1 1,-1 2,0 1,37 11,-10 2,-30-11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9:58:13.565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3,'24'1,"-1"2,36 7,-32-5,36 3,345-5,-209-5,-190 2,113 0,132-17,-130 6,194 9,-154 4,875-2,-1010 2,0 1,0 2,-1 1,1 1,51 20,57 15,-37-24,170 9,104-22,-331-6,112 12,-114-5,-1-3,1-1,58-6,-80 2,8-3,-1 2,1 2,0 0,50 6,-24 3,0-2,0-2,85-4,-121-3,0-1,0 0,0-1,16-7,-17 6,0 0,1 1,30-5,50-8,-26 4,-17 3,-45 8,1 0,0 1,-1 0,1 0,0 2,0-1,0 1,0 0,0 1,0 0,13 4,-5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9:58:20.223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0 197,'6'0,"0"-1,-1-1,1 1,0-1,-1 0,0 0,10-6,18-6,11 4,0 2,0 2,1 2,55 3,59-6,-35-11,0-5,130-43,-230 60,0 1,0 0,1 2,-1 1,1 1,0 1,-1 1,1 1,-1 2,1 0,-1 1,26 10,26 9,128 36,-164-51,0-1,0-3,53 1,-5-5,164-5,-229 0,0-1,-1-1,0-1,0-1,0-1,21-13,-33 18,8-5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9:58:21.568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0,'32'2,"0"1,40 10,-15-3,333 22,2-32,-168-2,-7-12,-20 0,276 13,-240 2,-211-1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9:58:25.140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1 200,'11'-1,"0"0,1-1,17-5,21-3,384 1,-268 11,-125-2,60 1,151-18,55-19,-191 24,106-23,-135 18,155-9,-85 24,251-12,-272 4,1 7,267 27,77 18,-314-31,41-4,-50-3,-10 9,43 1,408-14,-281-1,-294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2-11T09:58:51.157"/>
    </inkml:context>
    <inkml:brush xml:id="br0">
      <inkml:brushProperty name="width" value="0.5" units="cm"/>
      <inkml:brushProperty name="height" value="1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0 172,'136'1,"154"-3,-141-12,47-1,-143 14,-14 2,0-2,1-2,43-9,192-36,-71 15,-132 18,-31 5,0 3,80-6,596 16,-161 56,-543-57,212 25,304-2,-80 9,-292-17,208 31,-103-12,-213-30,199 21,-55 0,-50-4,-95-18,289 26,-305-30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6BE9968E-113A-2083-5BFE-47AD447C7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>
            <a:extLst>
              <a:ext uri="{FF2B5EF4-FFF2-40B4-BE49-F238E27FC236}">
                <a16:creationId xmlns:a16="http://schemas.microsoft.com/office/drawing/2014/main" id="{872E6C42-38ED-4CB9-3555-6EE13D1F7E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1:notes">
            <a:extLst>
              <a:ext uri="{FF2B5EF4-FFF2-40B4-BE49-F238E27FC236}">
                <a16:creationId xmlns:a16="http://schemas.microsoft.com/office/drawing/2014/main" id="{03006537-1010-96FC-6D3C-D33642E8B5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982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>
          <a:extLst>
            <a:ext uri="{FF2B5EF4-FFF2-40B4-BE49-F238E27FC236}">
              <a16:creationId xmlns:a16="http://schemas.microsoft.com/office/drawing/2014/main" id="{383D1AC7-B933-F02C-0FED-A5A17DA08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7dd8fb244b_0_72:notes">
            <a:extLst>
              <a:ext uri="{FF2B5EF4-FFF2-40B4-BE49-F238E27FC236}">
                <a16:creationId xmlns:a16="http://schemas.microsoft.com/office/drawing/2014/main" id="{4B3605BF-FED2-FB1E-6A1B-EB3B6E8CC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7dd8fb244b_0_72:notes">
            <a:extLst>
              <a:ext uri="{FF2B5EF4-FFF2-40B4-BE49-F238E27FC236}">
                <a16:creationId xmlns:a16="http://schemas.microsoft.com/office/drawing/2014/main" id="{B017B4D2-51B6-F83C-163C-164EFD96C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292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" name="Google Shape;3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EA126EBE-F0B0-4469-778E-06281EFF5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>
            <a:extLst>
              <a:ext uri="{FF2B5EF4-FFF2-40B4-BE49-F238E27FC236}">
                <a16:creationId xmlns:a16="http://schemas.microsoft.com/office/drawing/2014/main" id="{68045E11-7841-3651-489E-8D2474F21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1:notes">
            <a:extLst>
              <a:ext uri="{FF2B5EF4-FFF2-40B4-BE49-F238E27FC236}">
                <a16:creationId xmlns:a16="http://schemas.microsoft.com/office/drawing/2014/main" id="{AA559313-B8B1-8A95-D982-862155BAE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29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C4470F1A-C4F5-3A8B-82ED-373FDC6F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>
            <a:extLst>
              <a:ext uri="{FF2B5EF4-FFF2-40B4-BE49-F238E27FC236}">
                <a16:creationId xmlns:a16="http://schemas.microsoft.com/office/drawing/2014/main" id="{EFC349FF-3E6D-5360-B742-3C112C039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>
            <a:extLst>
              <a:ext uri="{FF2B5EF4-FFF2-40B4-BE49-F238E27FC236}">
                <a16:creationId xmlns:a16="http://schemas.microsoft.com/office/drawing/2014/main" id="{B51448D1-C262-6DB7-968E-8D7978C15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8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5"/>
          <p:cNvGrpSpPr/>
          <p:nvPr/>
        </p:nvGrpSpPr>
        <p:grpSpPr>
          <a:xfrm>
            <a:off x="10985594" y="-220082"/>
            <a:ext cx="1507620" cy="1713505"/>
            <a:chOff x="8453695" y="13"/>
            <a:chExt cx="1130715" cy="1285129"/>
          </a:xfrm>
        </p:grpSpPr>
        <p:sp>
          <p:nvSpPr>
            <p:cNvPr id="189" name="Google Shape;189;p15"/>
            <p:cNvSpPr/>
            <p:nvPr/>
          </p:nvSpPr>
          <p:spPr>
            <a:xfrm flipH="1">
              <a:off x="8453695" y="13"/>
              <a:ext cx="484734" cy="800435"/>
            </a:xfrm>
            <a:custGeom>
              <a:avLst/>
              <a:gdLst/>
              <a:ahLst/>
              <a:cxnLst/>
              <a:rect l="l" t="t" r="r" b="b"/>
              <a:pathLst>
                <a:path w="14086" h="23260" extrusionOk="0">
                  <a:moveTo>
                    <a:pt x="7043" y="1"/>
                  </a:moveTo>
                  <a:cubicBezTo>
                    <a:pt x="5288" y="1"/>
                    <a:pt x="3860" y="1404"/>
                    <a:pt x="3860" y="3159"/>
                  </a:cubicBezTo>
                  <a:cubicBezTo>
                    <a:pt x="3860" y="3685"/>
                    <a:pt x="3985" y="4136"/>
                    <a:pt x="4186" y="4562"/>
                  </a:cubicBezTo>
                  <a:lnTo>
                    <a:pt x="0" y="4562"/>
                  </a:lnTo>
                  <a:lnTo>
                    <a:pt x="0" y="8748"/>
                  </a:lnTo>
                  <a:cubicBezTo>
                    <a:pt x="426" y="8547"/>
                    <a:pt x="902" y="8447"/>
                    <a:pt x="1404" y="8447"/>
                  </a:cubicBezTo>
                  <a:cubicBezTo>
                    <a:pt x="3158" y="8447"/>
                    <a:pt x="4587" y="9851"/>
                    <a:pt x="4587" y="11605"/>
                  </a:cubicBezTo>
                  <a:cubicBezTo>
                    <a:pt x="4587" y="13359"/>
                    <a:pt x="3158" y="14788"/>
                    <a:pt x="1404" y="14788"/>
                  </a:cubicBezTo>
                  <a:cubicBezTo>
                    <a:pt x="902" y="14788"/>
                    <a:pt x="426" y="14663"/>
                    <a:pt x="0" y="14462"/>
                  </a:cubicBezTo>
                  <a:lnTo>
                    <a:pt x="0" y="18648"/>
                  </a:lnTo>
                  <a:lnTo>
                    <a:pt x="4211" y="18648"/>
                  </a:lnTo>
                  <a:cubicBezTo>
                    <a:pt x="3985" y="19074"/>
                    <a:pt x="3860" y="19575"/>
                    <a:pt x="3860" y="20076"/>
                  </a:cubicBezTo>
                  <a:cubicBezTo>
                    <a:pt x="3860" y="21831"/>
                    <a:pt x="5288" y="23259"/>
                    <a:pt x="7043" y="23259"/>
                  </a:cubicBezTo>
                  <a:cubicBezTo>
                    <a:pt x="8797" y="23259"/>
                    <a:pt x="10226" y="21831"/>
                    <a:pt x="10226" y="20076"/>
                  </a:cubicBezTo>
                  <a:cubicBezTo>
                    <a:pt x="10226" y="19575"/>
                    <a:pt x="10100" y="19074"/>
                    <a:pt x="9875" y="18648"/>
                  </a:cubicBezTo>
                  <a:lnTo>
                    <a:pt x="14085" y="18648"/>
                  </a:lnTo>
                  <a:lnTo>
                    <a:pt x="14085" y="14437"/>
                  </a:lnTo>
                  <a:cubicBezTo>
                    <a:pt x="13659" y="14663"/>
                    <a:pt x="13158" y="14788"/>
                    <a:pt x="12657" y="14788"/>
                  </a:cubicBezTo>
                  <a:cubicBezTo>
                    <a:pt x="10902" y="14788"/>
                    <a:pt x="9474" y="13359"/>
                    <a:pt x="9474" y="11605"/>
                  </a:cubicBezTo>
                  <a:cubicBezTo>
                    <a:pt x="9474" y="9851"/>
                    <a:pt x="10902" y="8447"/>
                    <a:pt x="12657" y="8447"/>
                  </a:cubicBezTo>
                  <a:cubicBezTo>
                    <a:pt x="13158" y="8447"/>
                    <a:pt x="13659" y="8547"/>
                    <a:pt x="14085" y="8773"/>
                  </a:cubicBezTo>
                  <a:lnTo>
                    <a:pt x="14085" y="4562"/>
                  </a:lnTo>
                  <a:lnTo>
                    <a:pt x="9875" y="4562"/>
                  </a:lnTo>
                  <a:cubicBezTo>
                    <a:pt x="10100" y="4136"/>
                    <a:pt x="10226" y="3685"/>
                    <a:pt x="10226" y="3159"/>
                  </a:cubicBezTo>
                  <a:cubicBezTo>
                    <a:pt x="10226" y="1404"/>
                    <a:pt x="8797" y="1"/>
                    <a:pt x="7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15"/>
            <p:cNvSpPr/>
            <p:nvPr/>
          </p:nvSpPr>
          <p:spPr>
            <a:xfrm flipH="1">
              <a:off x="8938388" y="483881"/>
              <a:ext cx="484769" cy="801261"/>
            </a:xfrm>
            <a:custGeom>
              <a:avLst/>
              <a:gdLst/>
              <a:ahLst/>
              <a:cxnLst/>
              <a:rect l="l" t="t" r="r" b="b"/>
              <a:pathLst>
                <a:path w="14087" h="23284" extrusionOk="0">
                  <a:moveTo>
                    <a:pt x="7044" y="0"/>
                  </a:moveTo>
                  <a:cubicBezTo>
                    <a:pt x="5289" y="0"/>
                    <a:pt x="3861" y="1429"/>
                    <a:pt x="3861" y="3183"/>
                  </a:cubicBezTo>
                  <a:cubicBezTo>
                    <a:pt x="3861" y="3684"/>
                    <a:pt x="3986" y="4161"/>
                    <a:pt x="4211" y="4587"/>
                  </a:cubicBezTo>
                  <a:lnTo>
                    <a:pt x="1" y="4587"/>
                  </a:lnTo>
                  <a:lnTo>
                    <a:pt x="1" y="8797"/>
                  </a:lnTo>
                  <a:cubicBezTo>
                    <a:pt x="452" y="8572"/>
                    <a:pt x="928" y="8446"/>
                    <a:pt x="1455" y="8446"/>
                  </a:cubicBezTo>
                  <a:cubicBezTo>
                    <a:pt x="3209" y="8446"/>
                    <a:pt x="4638" y="9875"/>
                    <a:pt x="4638" y="11629"/>
                  </a:cubicBezTo>
                  <a:cubicBezTo>
                    <a:pt x="4638" y="13384"/>
                    <a:pt x="3209" y="14812"/>
                    <a:pt x="1455" y="14812"/>
                  </a:cubicBezTo>
                  <a:cubicBezTo>
                    <a:pt x="928" y="14812"/>
                    <a:pt x="452" y="14687"/>
                    <a:pt x="1" y="14461"/>
                  </a:cubicBezTo>
                  <a:lnTo>
                    <a:pt x="1" y="18672"/>
                  </a:lnTo>
                  <a:lnTo>
                    <a:pt x="4211" y="18672"/>
                  </a:lnTo>
                  <a:cubicBezTo>
                    <a:pt x="3986" y="19098"/>
                    <a:pt x="3861" y="19574"/>
                    <a:pt x="3861" y="20101"/>
                  </a:cubicBezTo>
                  <a:cubicBezTo>
                    <a:pt x="3861" y="21855"/>
                    <a:pt x="5289" y="23284"/>
                    <a:pt x="7044" y="23284"/>
                  </a:cubicBezTo>
                  <a:cubicBezTo>
                    <a:pt x="8798" y="23284"/>
                    <a:pt x="10227" y="21855"/>
                    <a:pt x="10227" y="20101"/>
                  </a:cubicBezTo>
                  <a:cubicBezTo>
                    <a:pt x="10227" y="19574"/>
                    <a:pt x="10101" y="19098"/>
                    <a:pt x="9876" y="18672"/>
                  </a:cubicBezTo>
                  <a:lnTo>
                    <a:pt x="14086" y="18672"/>
                  </a:lnTo>
                  <a:lnTo>
                    <a:pt x="14086" y="14461"/>
                  </a:lnTo>
                  <a:cubicBezTo>
                    <a:pt x="13660" y="14687"/>
                    <a:pt x="13159" y="14812"/>
                    <a:pt x="12633" y="14812"/>
                  </a:cubicBezTo>
                  <a:cubicBezTo>
                    <a:pt x="10903" y="14812"/>
                    <a:pt x="9475" y="13384"/>
                    <a:pt x="9475" y="11629"/>
                  </a:cubicBezTo>
                  <a:cubicBezTo>
                    <a:pt x="9475" y="9875"/>
                    <a:pt x="10903" y="8446"/>
                    <a:pt x="12633" y="8446"/>
                  </a:cubicBezTo>
                  <a:cubicBezTo>
                    <a:pt x="13159" y="8446"/>
                    <a:pt x="13660" y="8572"/>
                    <a:pt x="14086" y="8797"/>
                  </a:cubicBezTo>
                  <a:lnTo>
                    <a:pt x="14086" y="4587"/>
                  </a:lnTo>
                  <a:lnTo>
                    <a:pt x="9901" y="4587"/>
                  </a:lnTo>
                  <a:cubicBezTo>
                    <a:pt x="10101" y="4161"/>
                    <a:pt x="10227" y="3684"/>
                    <a:pt x="10227" y="3183"/>
                  </a:cubicBezTo>
                  <a:cubicBezTo>
                    <a:pt x="10227" y="1429"/>
                    <a:pt x="8798" y="0"/>
                    <a:pt x="7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15"/>
            <p:cNvSpPr/>
            <p:nvPr/>
          </p:nvSpPr>
          <p:spPr>
            <a:xfrm flipH="1">
              <a:off x="8776268" y="153559"/>
              <a:ext cx="808143" cy="491617"/>
            </a:xfrm>
            <a:custGeom>
              <a:avLst/>
              <a:gdLst/>
              <a:ahLst/>
              <a:cxnLst/>
              <a:rect l="l" t="t" r="r" b="b"/>
              <a:pathLst>
                <a:path w="23484" h="14286" extrusionOk="0">
                  <a:moveTo>
                    <a:pt x="4687" y="0"/>
                  </a:moveTo>
                  <a:cubicBezTo>
                    <a:pt x="4637" y="0"/>
                    <a:pt x="4587" y="50"/>
                    <a:pt x="4587" y="100"/>
                  </a:cubicBezTo>
                  <a:lnTo>
                    <a:pt x="4587" y="4135"/>
                  </a:lnTo>
                  <a:cubicBezTo>
                    <a:pt x="4186" y="3960"/>
                    <a:pt x="3735" y="3860"/>
                    <a:pt x="3283" y="3860"/>
                  </a:cubicBezTo>
                  <a:cubicBezTo>
                    <a:pt x="1479" y="3860"/>
                    <a:pt x="0" y="5339"/>
                    <a:pt x="0" y="7143"/>
                  </a:cubicBezTo>
                  <a:cubicBezTo>
                    <a:pt x="0" y="8948"/>
                    <a:pt x="1479" y="10426"/>
                    <a:pt x="3283" y="10426"/>
                  </a:cubicBezTo>
                  <a:cubicBezTo>
                    <a:pt x="3735" y="10426"/>
                    <a:pt x="4186" y="10351"/>
                    <a:pt x="4587" y="10151"/>
                  </a:cubicBezTo>
                  <a:lnTo>
                    <a:pt x="4587" y="14186"/>
                  </a:lnTo>
                  <a:cubicBezTo>
                    <a:pt x="4587" y="14236"/>
                    <a:pt x="4637" y="14286"/>
                    <a:pt x="4687" y="14286"/>
                  </a:cubicBezTo>
                  <a:lnTo>
                    <a:pt x="8897" y="14286"/>
                  </a:lnTo>
                  <a:cubicBezTo>
                    <a:pt x="8948" y="14286"/>
                    <a:pt x="8973" y="14261"/>
                    <a:pt x="8998" y="14236"/>
                  </a:cubicBezTo>
                  <a:cubicBezTo>
                    <a:pt x="8998" y="14211"/>
                    <a:pt x="9023" y="14161"/>
                    <a:pt x="8998" y="14136"/>
                  </a:cubicBezTo>
                  <a:cubicBezTo>
                    <a:pt x="8772" y="13709"/>
                    <a:pt x="8672" y="13233"/>
                    <a:pt x="8672" y="12757"/>
                  </a:cubicBezTo>
                  <a:cubicBezTo>
                    <a:pt x="8672" y="11053"/>
                    <a:pt x="10050" y="9674"/>
                    <a:pt x="11730" y="9674"/>
                  </a:cubicBezTo>
                  <a:cubicBezTo>
                    <a:pt x="13434" y="9674"/>
                    <a:pt x="14812" y="11053"/>
                    <a:pt x="14812" y="12757"/>
                  </a:cubicBezTo>
                  <a:cubicBezTo>
                    <a:pt x="14812" y="13233"/>
                    <a:pt x="14687" y="13709"/>
                    <a:pt x="14461" y="14136"/>
                  </a:cubicBezTo>
                  <a:cubicBezTo>
                    <a:pt x="14461" y="14161"/>
                    <a:pt x="14461" y="14211"/>
                    <a:pt x="14486" y="14236"/>
                  </a:cubicBezTo>
                  <a:cubicBezTo>
                    <a:pt x="14486" y="14261"/>
                    <a:pt x="14537" y="14286"/>
                    <a:pt x="14562" y="14286"/>
                  </a:cubicBezTo>
                  <a:lnTo>
                    <a:pt x="18772" y="14286"/>
                  </a:lnTo>
                  <a:cubicBezTo>
                    <a:pt x="18822" y="14286"/>
                    <a:pt x="18872" y="14236"/>
                    <a:pt x="18872" y="14186"/>
                  </a:cubicBezTo>
                  <a:lnTo>
                    <a:pt x="18872" y="10151"/>
                  </a:lnTo>
                  <a:cubicBezTo>
                    <a:pt x="19298" y="10326"/>
                    <a:pt x="19750" y="10426"/>
                    <a:pt x="20201" y="10426"/>
                  </a:cubicBezTo>
                  <a:cubicBezTo>
                    <a:pt x="22005" y="10426"/>
                    <a:pt x="23484" y="8948"/>
                    <a:pt x="23484" y="7143"/>
                  </a:cubicBezTo>
                  <a:cubicBezTo>
                    <a:pt x="23484" y="5339"/>
                    <a:pt x="22005" y="3860"/>
                    <a:pt x="20201" y="3860"/>
                  </a:cubicBezTo>
                  <a:cubicBezTo>
                    <a:pt x="19750" y="3860"/>
                    <a:pt x="19298" y="3960"/>
                    <a:pt x="18872" y="4161"/>
                  </a:cubicBezTo>
                  <a:lnTo>
                    <a:pt x="18872" y="100"/>
                  </a:lnTo>
                  <a:cubicBezTo>
                    <a:pt x="18872" y="50"/>
                    <a:pt x="18822" y="0"/>
                    <a:pt x="18772" y="0"/>
                  </a:cubicBezTo>
                  <a:lnTo>
                    <a:pt x="14562" y="0"/>
                  </a:lnTo>
                  <a:cubicBezTo>
                    <a:pt x="14537" y="0"/>
                    <a:pt x="14486" y="25"/>
                    <a:pt x="14486" y="50"/>
                  </a:cubicBezTo>
                  <a:cubicBezTo>
                    <a:pt x="14461" y="75"/>
                    <a:pt x="14461" y="125"/>
                    <a:pt x="14461" y="151"/>
                  </a:cubicBezTo>
                  <a:cubicBezTo>
                    <a:pt x="14687" y="602"/>
                    <a:pt x="14812" y="1053"/>
                    <a:pt x="14812" y="1554"/>
                  </a:cubicBezTo>
                  <a:cubicBezTo>
                    <a:pt x="14812" y="3233"/>
                    <a:pt x="13434" y="4612"/>
                    <a:pt x="11730" y="4612"/>
                  </a:cubicBezTo>
                  <a:cubicBezTo>
                    <a:pt x="10050" y="4612"/>
                    <a:pt x="8672" y="3233"/>
                    <a:pt x="8672" y="1554"/>
                  </a:cubicBezTo>
                  <a:cubicBezTo>
                    <a:pt x="8672" y="1053"/>
                    <a:pt x="8772" y="602"/>
                    <a:pt x="8998" y="151"/>
                  </a:cubicBezTo>
                  <a:cubicBezTo>
                    <a:pt x="9023" y="125"/>
                    <a:pt x="8998" y="75"/>
                    <a:pt x="8998" y="50"/>
                  </a:cubicBezTo>
                  <a:cubicBezTo>
                    <a:pt x="8973" y="25"/>
                    <a:pt x="8948" y="0"/>
                    <a:pt x="8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" name="Google Shape;192;p15"/>
          <p:cNvGrpSpPr/>
          <p:nvPr/>
        </p:nvGrpSpPr>
        <p:grpSpPr>
          <a:xfrm rot="10800000">
            <a:off x="-549" y="5358937"/>
            <a:ext cx="865864" cy="1502371"/>
            <a:chOff x="8283306" y="4038"/>
            <a:chExt cx="905842" cy="1571737"/>
          </a:xfrm>
        </p:grpSpPr>
        <p:sp>
          <p:nvSpPr>
            <p:cNvPr id="193" name="Google Shape;193;p15"/>
            <p:cNvSpPr/>
            <p:nvPr/>
          </p:nvSpPr>
          <p:spPr>
            <a:xfrm rot="10800000">
              <a:off x="8516591" y="446884"/>
              <a:ext cx="672557" cy="1128891"/>
            </a:xfrm>
            <a:custGeom>
              <a:avLst/>
              <a:gdLst/>
              <a:ahLst/>
              <a:cxnLst/>
              <a:rect l="l" t="t" r="r" b="b"/>
              <a:pathLst>
                <a:path w="4336" h="7278" extrusionOk="0">
                  <a:moveTo>
                    <a:pt x="2184" y="1"/>
                  </a:moveTo>
                  <a:cubicBezTo>
                    <a:pt x="2150" y="1"/>
                    <a:pt x="2115" y="3"/>
                    <a:pt x="2080" y="8"/>
                  </a:cubicBezTo>
                  <a:cubicBezTo>
                    <a:pt x="1905" y="33"/>
                    <a:pt x="1754" y="108"/>
                    <a:pt x="1654" y="208"/>
                  </a:cubicBezTo>
                  <a:cubicBezTo>
                    <a:pt x="1629" y="233"/>
                    <a:pt x="1604" y="233"/>
                    <a:pt x="1604" y="258"/>
                  </a:cubicBezTo>
                  <a:cubicBezTo>
                    <a:pt x="1554" y="308"/>
                    <a:pt x="1529" y="358"/>
                    <a:pt x="1504" y="409"/>
                  </a:cubicBezTo>
                  <a:cubicBezTo>
                    <a:pt x="1479" y="459"/>
                    <a:pt x="1479" y="484"/>
                    <a:pt x="1454" y="534"/>
                  </a:cubicBezTo>
                  <a:cubicBezTo>
                    <a:pt x="1454" y="559"/>
                    <a:pt x="1429" y="609"/>
                    <a:pt x="1429" y="659"/>
                  </a:cubicBezTo>
                  <a:cubicBezTo>
                    <a:pt x="1429" y="760"/>
                    <a:pt x="1429" y="885"/>
                    <a:pt x="1479" y="985"/>
                  </a:cubicBezTo>
                  <a:cubicBezTo>
                    <a:pt x="1504" y="1060"/>
                    <a:pt x="1529" y="1110"/>
                    <a:pt x="1579" y="1186"/>
                  </a:cubicBezTo>
                  <a:cubicBezTo>
                    <a:pt x="1579" y="1186"/>
                    <a:pt x="1604" y="1211"/>
                    <a:pt x="1604" y="1211"/>
                  </a:cubicBezTo>
                  <a:cubicBezTo>
                    <a:pt x="1604" y="1236"/>
                    <a:pt x="1604" y="1236"/>
                    <a:pt x="1629" y="1236"/>
                  </a:cubicBezTo>
                  <a:cubicBezTo>
                    <a:pt x="1629" y="1261"/>
                    <a:pt x="1654" y="1286"/>
                    <a:pt x="1654" y="1311"/>
                  </a:cubicBezTo>
                  <a:cubicBezTo>
                    <a:pt x="1679" y="1361"/>
                    <a:pt x="1679" y="1411"/>
                    <a:pt x="1679" y="1461"/>
                  </a:cubicBezTo>
                  <a:lnTo>
                    <a:pt x="0" y="1461"/>
                  </a:lnTo>
                  <a:lnTo>
                    <a:pt x="0" y="3140"/>
                  </a:lnTo>
                  <a:lnTo>
                    <a:pt x="25" y="3140"/>
                  </a:lnTo>
                  <a:cubicBezTo>
                    <a:pt x="125" y="3140"/>
                    <a:pt x="201" y="3115"/>
                    <a:pt x="301" y="3040"/>
                  </a:cubicBezTo>
                  <a:cubicBezTo>
                    <a:pt x="405" y="2957"/>
                    <a:pt x="560" y="2909"/>
                    <a:pt x="724" y="2909"/>
                  </a:cubicBezTo>
                  <a:cubicBezTo>
                    <a:pt x="758" y="2909"/>
                    <a:pt x="793" y="2911"/>
                    <a:pt x="827" y="2915"/>
                  </a:cubicBezTo>
                  <a:cubicBezTo>
                    <a:pt x="1153" y="2940"/>
                    <a:pt x="1429" y="3216"/>
                    <a:pt x="1479" y="3541"/>
                  </a:cubicBezTo>
                  <a:cubicBezTo>
                    <a:pt x="1529" y="3993"/>
                    <a:pt x="1178" y="4369"/>
                    <a:pt x="727" y="4369"/>
                  </a:cubicBezTo>
                  <a:cubicBezTo>
                    <a:pt x="576" y="4369"/>
                    <a:pt x="426" y="4318"/>
                    <a:pt x="301" y="4218"/>
                  </a:cubicBezTo>
                  <a:cubicBezTo>
                    <a:pt x="201" y="4168"/>
                    <a:pt x="125" y="4118"/>
                    <a:pt x="25" y="4118"/>
                  </a:cubicBezTo>
                  <a:lnTo>
                    <a:pt x="0" y="4118"/>
                  </a:lnTo>
                  <a:lnTo>
                    <a:pt x="0" y="5797"/>
                  </a:lnTo>
                  <a:lnTo>
                    <a:pt x="1679" y="5797"/>
                  </a:lnTo>
                  <a:cubicBezTo>
                    <a:pt x="1679" y="5847"/>
                    <a:pt x="1679" y="5872"/>
                    <a:pt x="1654" y="5922"/>
                  </a:cubicBezTo>
                  <a:cubicBezTo>
                    <a:pt x="1654" y="5922"/>
                    <a:pt x="1654" y="5947"/>
                    <a:pt x="1654" y="5947"/>
                  </a:cubicBezTo>
                  <a:cubicBezTo>
                    <a:pt x="1629" y="5998"/>
                    <a:pt x="1604" y="6048"/>
                    <a:pt x="1579" y="6098"/>
                  </a:cubicBezTo>
                  <a:cubicBezTo>
                    <a:pt x="1529" y="6148"/>
                    <a:pt x="1504" y="6223"/>
                    <a:pt x="1479" y="6298"/>
                  </a:cubicBezTo>
                  <a:cubicBezTo>
                    <a:pt x="1454" y="6349"/>
                    <a:pt x="1454" y="6374"/>
                    <a:pt x="1429" y="6424"/>
                  </a:cubicBezTo>
                  <a:cubicBezTo>
                    <a:pt x="1429" y="6449"/>
                    <a:pt x="1429" y="6499"/>
                    <a:pt x="1429" y="6549"/>
                  </a:cubicBezTo>
                  <a:cubicBezTo>
                    <a:pt x="1429" y="6599"/>
                    <a:pt x="1429" y="6649"/>
                    <a:pt x="1454" y="6674"/>
                  </a:cubicBezTo>
                  <a:cubicBezTo>
                    <a:pt x="1525" y="7033"/>
                    <a:pt x="1825" y="7278"/>
                    <a:pt x="2201" y="7278"/>
                  </a:cubicBezTo>
                  <a:cubicBezTo>
                    <a:pt x="2219" y="7278"/>
                    <a:pt x="2237" y="7277"/>
                    <a:pt x="2256" y="7276"/>
                  </a:cubicBezTo>
                  <a:cubicBezTo>
                    <a:pt x="2531" y="7226"/>
                    <a:pt x="2782" y="7025"/>
                    <a:pt x="2882" y="6750"/>
                  </a:cubicBezTo>
                  <a:cubicBezTo>
                    <a:pt x="2882" y="6724"/>
                    <a:pt x="2882" y="6699"/>
                    <a:pt x="2882" y="6674"/>
                  </a:cubicBezTo>
                  <a:cubicBezTo>
                    <a:pt x="2882" y="6674"/>
                    <a:pt x="2882" y="6649"/>
                    <a:pt x="2907" y="6624"/>
                  </a:cubicBezTo>
                  <a:cubicBezTo>
                    <a:pt x="2907" y="6549"/>
                    <a:pt x="2907" y="6474"/>
                    <a:pt x="2882" y="6424"/>
                  </a:cubicBezTo>
                  <a:cubicBezTo>
                    <a:pt x="2882" y="6298"/>
                    <a:pt x="2832" y="6173"/>
                    <a:pt x="2757" y="6098"/>
                  </a:cubicBezTo>
                  <a:cubicBezTo>
                    <a:pt x="2707" y="6048"/>
                    <a:pt x="2682" y="5973"/>
                    <a:pt x="2682" y="5922"/>
                  </a:cubicBezTo>
                  <a:cubicBezTo>
                    <a:pt x="2657" y="5872"/>
                    <a:pt x="2657" y="5847"/>
                    <a:pt x="2657" y="5797"/>
                  </a:cubicBezTo>
                  <a:lnTo>
                    <a:pt x="4336" y="5797"/>
                  </a:lnTo>
                  <a:lnTo>
                    <a:pt x="4336" y="4118"/>
                  </a:lnTo>
                  <a:cubicBezTo>
                    <a:pt x="4236" y="4118"/>
                    <a:pt x="4135" y="4168"/>
                    <a:pt x="4035" y="4218"/>
                  </a:cubicBezTo>
                  <a:cubicBezTo>
                    <a:pt x="3910" y="4323"/>
                    <a:pt x="3767" y="4375"/>
                    <a:pt x="3607" y="4375"/>
                  </a:cubicBezTo>
                  <a:cubicBezTo>
                    <a:pt x="3575" y="4375"/>
                    <a:pt x="3542" y="4373"/>
                    <a:pt x="3509" y="4369"/>
                  </a:cubicBezTo>
                  <a:cubicBezTo>
                    <a:pt x="3183" y="4318"/>
                    <a:pt x="2907" y="4068"/>
                    <a:pt x="2857" y="3717"/>
                  </a:cubicBezTo>
                  <a:cubicBezTo>
                    <a:pt x="2807" y="3266"/>
                    <a:pt x="3158" y="2890"/>
                    <a:pt x="3584" y="2890"/>
                  </a:cubicBezTo>
                  <a:cubicBezTo>
                    <a:pt x="3759" y="2890"/>
                    <a:pt x="3910" y="2965"/>
                    <a:pt x="4035" y="3040"/>
                  </a:cubicBezTo>
                  <a:cubicBezTo>
                    <a:pt x="4110" y="3115"/>
                    <a:pt x="4236" y="3140"/>
                    <a:pt x="4336" y="3140"/>
                  </a:cubicBezTo>
                  <a:lnTo>
                    <a:pt x="4336" y="1461"/>
                  </a:lnTo>
                  <a:lnTo>
                    <a:pt x="2657" y="1461"/>
                  </a:lnTo>
                  <a:cubicBezTo>
                    <a:pt x="2657" y="1411"/>
                    <a:pt x="2657" y="1361"/>
                    <a:pt x="2682" y="1311"/>
                  </a:cubicBezTo>
                  <a:cubicBezTo>
                    <a:pt x="2707" y="1261"/>
                    <a:pt x="2732" y="1211"/>
                    <a:pt x="2757" y="1186"/>
                  </a:cubicBezTo>
                  <a:cubicBezTo>
                    <a:pt x="2807" y="1110"/>
                    <a:pt x="2832" y="1060"/>
                    <a:pt x="2857" y="985"/>
                  </a:cubicBezTo>
                  <a:cubicBezTo>
                    <a:pt x="2882" y="910"/>
                    <a:pt x="2907" y="810"/>
                    <a:pt x="2907" y="734"/>
                  </a:cubicBezTo>
                  <a:cubicBezTo>
                    <a:pt x="2907" y="659"/>
                    <a:pt x="2882" y="584"/>
                    <a:pt x="2857" y="509"/>
                  </a:cubicBezTo>
                  <a:cubicBezTo>
                    <a:pt x="2766" y="214"/>
                    <a:pt x="2511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15"/>
            <p:cNvSpPr/>
            <p:nvPr/>
          </p:nvSpPr>
          <p:spPr>
            <a:xfrm rot="10800000">
              <a:off x="8283306" y="4038"/>
              <a:ext cx="901965" cy="672557"/>
            </a:xfrm>
            <a:custGeom>
              <a:avLst/>
              <a:gdLst/>
              <a:ahLst/>
              <a:cxnLst/>
              <a:rect l="l" t="t" r="r" b="b"/>
              <a:pathLst>
                <a:path w="5815" h="4336" extrusionOk="0">
                  <a:moveTo>
                    <a:pt x="0" y="0"/>
                  </a:moveTo>
                  <a:lnTo>
                    <a:pt x="0" y="4336"/>
                  </a:lnTo>
                  <a:lnTo>
                    <a:pt x="1654" y="4336"/>
                  </a:lnTo>
                  <a:cubicBezTo>
                    <a:pt x="1654" y="4261"/>
                    <a:pt x="1629" y="4211"/>
                    <a:pt x="1604" y="4135"/>
                  </a:cubicBezTo>
                  <a:cubicBezTo>
                    <a:pt x="1604" y="4110"/>
                    <a:pt x="1579" y="4085"/>
                    <a:pt x="1554" y="4035"/>
                  </a:cubicBezTo>
                  <a:cubicBezTo>
                    <a:pt x="1454" y="3910"/>
                    <a:pt x="1379" y="3709"/>
                    <a:pt x="1404" y="3509"/>
                  </a:cubicBezTo>
                  <a:cubicBezTo>
                    <a:pt x="1404" y="3484"/>
                    <a:pt x="1429" y="3434"/>
                    <a:pt x="1429" y="3384"/>
                  </a:cubicBezTo>
                  <a:cubicBezTo>
                    <a:pt x="1504" y="3108"/>
                    <a:pt x="1754" y="2907"/>
                    <a:pt x="2055" y="2857"/>
                  </a:cubicBezTo>
                  <a:cubicBezTo>
                    <a:pt x="2256" y="2857"/>
                    <a:pt x="2456" y="2907"/>
                    <a:pt x="2607" y="3033"/>
                  </a:cubicBezTo>
                  <a:cubicBezTo>
                    <a:pt x="2632" y="3058"/>
                    <a:pt x="2657" y="3058"/>
                    <a:pt x="2657" y="3083"/>
                  </a:cubicBezTo>
                  <a:cubicBezTo>
                    <a:pt x="2682" y="3108"/>
                    <a:pt x="2732" y="3158"/>
                    <a:pt x="2757" y="3183"/>
                  </a:cubicBezTo>
                  <a:cubicBezTo>
                    <a:pt x="2782" y="3233"/>
                    <a:pt x="2807" y="3283"/>
                    <a:pt x="2807" y="3308"/>
                  </a:cubicBezTo>
                  <a:cubicBezTo>
                    <a:pt x="2857" y="3409"/>
                    <a:pt x="2882" y="3509"/>
                    <a:pt x="2882" y="3609"/>
                  </a:cubicBezTo>
                  <a:cubicBezTo>
                    <a:pt x="2882" y="3684"/>
                    <a:pt x="2857" y="3760"/>
                    <a:pt x="2832" y="3835"/>
                  </a:cubicBezTo>
                  <a:cubicBezTo>
                    <a:pt x="2807" y="3910"/>
                    <a:pt x="2782" y="3985"/>
                    <a:pt x="2732" y="4035"/>
                  </a:cubicBezTo>
                  <a:cubicBezTo>
                    <a:pt x="2707" y="4085"/>
                    <a:pt x="2682" y="4135"/>
                    <a:pt x="2657" y="4186"/>
                  </a:cubicBezTo>
                  <a:cubicBezTo>
                    <a:pt x="2632" y="4236"/>
                    <a:pt x="2632" y="4286"/>
                    <a:pt x="2632" y="4336"/>
                  </a:cubicBezTo>
                  <a:lnTo>
                    <a:pt x="4311" y="4336"/>
                  </a:lnTo>
                  <a:lnTo>
                    <a:pt x="4311" y="2657"/>
                  </a:lnTo>
                  <a:cubicBezTo>
                    <a:pt x="4411" y="2657"/>
                    <a:pt x="4511" y="2707"/>
                    <a:pt x="4587" y="2757"/>
                  </a:cubicBezTo>
                  <a:cubicBezTo>
                    <a:pt x="4712" y="2857"/>
                    <a:pt x="4862" y="2907"/>
                    <a:pt x="5038" y="2907"/>
                  </a:cubicBezTo>
                  <a:cubicBezTo>
                    <a:pt x="5464" y="2907"/>
                    <a:pt x="5815" y="2531"/>
                    <a:pt x="5765" y="2080"/>
                  </a:cubicBezTo>
                  <a:cubicBezTo>
                    <a:pt x="5739" y="1755"/>
                    <a:pt x="5464" y="1479"/>
                    <a:pt x="5138" y="1429"/>
                  </a:cubicBezTo>
                  <a:cubicBezTo>
                    <a:pt x="4937" y="1429"/>
                    <a:pt x="4737" y="1479"/>
                    <a:pt x="4587" y="1579"/>
                  </a:cubicBezTo>
                  <a:cubicBezTo>
                    <a:pt x="4511" y="1654"/>
                    <a:pt x="4411" y="1679"/>
                    <a:pt x="4311" y="1679"/>
                  </a:cubicBezTo>
                  <a:lnTo>
                    <a:pt x="4311" y="0"/>
                  </a:lnTo>
                  <a:lnTo>
                    <a:pt x="2632" y="0"/>
                  </a:lnTo>
                  <a:cubicBezTo>
                    <a:pt x="2632" y="50"/>
                    <a:pt x="2632" y="75"/>
                    <a:pt x="2657" y="125"/>
                  </a:cubicBezTo>
                  <a:cubicBezTo>
                    <a:pt x="2657" y="176"/>
                    <a:pt x="2682" y="251"/>
                    <a:pt x="2732" y="301"/>
                  </a:cubicBezTo>
                  <a:cubicBezTo>
                    <a:pt x="2807" y="401"/>
                    <a:pt x="2857" y="501"/>
                    <a:pt x="2857" y="627"/>
                  </a:cubicBezTo>
                  <a:cubicBezTo>
                    <a:pt x="2882" y="677"/>
                    <a:pt x="2882" y="752"/>
                    <a:pt x="2882" y="827"/>
                  </a:cubicBezTo>
                  <a:cubicBezTo>
                    <a:pt x="2857" y="852"/>
                    <a:pt x="2857" y="877"/>
                    <a:pt x="2857" y="877"/>
                  </a:cubicBezTo>
                  <a:cubicBezTo>
                    <a:pt x="2857" y="902"/>
                    <a:pt x="2857" y="927"/>
                    <a:pt x="2857" y="953"/>
                  </a:cubicBezTo>
                  <a:cubicBezTo>
                    <a:pt x="2757" y="1228"/>
                    <a:pt x="2506" y="1454"/>
                    <a:pt x="2231" y="1479"/>
                  </a:cubicBezTo>
                  <a:cubicBezTo>
                    <a:pt x="2199" y="1483"/>
                    <a:pt x="2168" y="1485"/>
                    <a:pt x="2137" y="1485"/>
                  </a:cubicBezTo>
                  <a:cubicBezTo>
                    <a:pt x="1776" y="1485"/>
                    <a:pt x="1475" y="1224"/>
                    <a:pt x="1429" y="877"/>
                  </a:cubicBezTo>
                  <a:cubicBezTo>
                    <a:pt x="1404" y="852"/>
                    <a:pt x="1404" y="802"/>
                    <a:pt x="1404" y="752"/>
                  </a:cubicBezTo>
                  <a:cubicBezTo>
                    <a:pt x="1404" y="702"/>
                    <a:pt x="1404" y="652"/>
                    <a:pt x="1404" y="627"/>
                  </a:cubicBezTo>
                  <a:cubicBezTo>
                    <a:pt x="1429" y="577"/>
                    <a:pt x="1429" y="552"/>
                    <a:pt x="1454" y="501"/>
                  </a:cubicBezTo>
                  <a:cubicBezTo>
                    <a:pt x="1479" y="426"/>
                    <a:pt x="1504" y="351"/>
                    <a:pt x="1554" y="301"/>
                  </a:cubicBezTo>
                  <a:cubicBezTo>
                    <a:pt x="1579" y="251"/>
                    <a:pt x="1604" y="201"/>
                    <a:pt x="1629" y="150"/>
                  </a:cubicBezTo>
                  <a:cubicBezTo>
                    <a:pt x="1629" y="150"/>
                    <a:pt x="1629" y="125"/>
                    <a:pt x="1629" y="125"/>
                  </a:cubicBezTo>
                  <a:cubicBezTo>
                    <a:pt x="1654" y="75"/>
                    <a:pt x="1654" y="50"/>
                    <a:pt x="16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5" name="Google Shape;195;p15"/>
          <p:cNvSpPr/>
          <p:nvPr/>
        </p:nvSpPr>
        <p:spPr>
          <a:xfrm rot="2289553">
            <a:off x="322373" y="261108"/>
            <a:ext cx="454097" cy="751145"/>
          </a:xfrm>
          <a:custGeom>
            <a:avLst/>
            <a:gdLst/>
            <a:ahLst/>
            <a:cxnLst/>
            <a:rect l="l" t="t" r="r" b="b"/>
            <a:pathLst>
              <a:path w="14061" h="23259" extrusionOk="0">
                <a:moveTo>
                  <a:pt x="7043" y="1"/>
                </a:moveTo>
                <a:cubicBezTo>
                  <a:pt x="5289" y="1"/>
                  <a:pt x="3860" y="1429"/>
                  <a:pt x="3860" y="3184"/>
                </a:cubicBezTo>
                <a:cubicBezTo>
                  <a:pt x="3860" y="3685"/>
                  <a:pt x="3985" y="4161"/>
                  <a:pt x="4211" y="4612"/>
                </a:cubicBezTo>
                <a:lnTo>
                  <a:pt x="0" y="4612"/>
                </a:lnTo>
                <a:lnTo>
                  <a:pt x="0" y="8798"/>
                </a:lnTo>
                <a:cubicBezTo>
                  <a:pt x="427" y="8597"/>
                  <a:pt x="903" y="8472"/>
                  <a:pt x="1429" y="8472"/>
                </a:cubicBezTo>
                <a:cubicBezTo>
                  <a:pt x="3183" y="8472"/>
                  <a:pt x="4612" y="9875"/>
                  <a:pt x="4612" y="11655"/>
                </a:cubicBezTo>
                <a:cubicBezTo>
                  <a:pt x="4612" y="13384"/>
                  <a:pt x="3183" y="14813"/>
                  <a:pt x="1429" y="14813"/>
                </a:cubicBezTo>
                <a:cubicBezTo>
                  <a:pt x="903" y="14813"/>
                  <a:pt x="427" y="14687"/>
                  <a:pt x="0" y="14487"/>
                </a:cubicBezTo>
                <a:lnTo>
                  <a:pt x="0" y="18672"/>
                </a:lnTo>
                <a:lnTo>
                  <a:pt x="4186" y="18672"/>
                </a:lnTo>
                <a:cubicBezTo>
                  <a:pt x="3985" y="19098"/>
                  <a:pt x="3860" y="19575"/>
                  <a:pt x="3860" y="20076"/>
                </a:cubicBezTo>
                <a:cubicBezTo>
                  <a:pt x="3860" y="21830"/>
                  <a:pt x="5289" y="23259"/>
                  <a:pt x="7043" y="23259"/>
                </a:cubicBezTo>
                <a:cubicBezTo>
                  <a:pt x="8798" y="23259"/>
                  <a:pt x="10201" y="21830"/>
                  <a:pt x="10201" y="20076"/>
                </a:cubicBezTo>
                <a:cubicBezTo>
                  <a:pt x="10201" y="19575"/>
                  <a:pt x="10101" y="19098"/>
                  <a:pt x="9875" y="18672"/>
                </a:cubicBezTo>
                <a:lnTo>
                  <a:pt x="14061" y="18672"/>
                </a:lnTo>
                <a:lnTo>
                  <a:pt x="14061" y="14487"/>
                </a:lnTo>
                <a:cubicBezTo>
                  <a:pt x="13660" y="14712"/>
                  <a:pt x="13183" y="14813"/>
                  <a:pt x="12682" y="14813"/>
                </a:cubicBezTo>
                <a:cubicBezTo>
                  <a:pt x="10928" y="14813"/>
                  <a:pt x="9499" y="13384"/>
                  <a:pt x="9499" y="11655"/>
                </a:cubicBezTo>
                <a:cubicBezTo>
                  <a:pt x="9499" y="9875"/>
                  <a:pt x="10928" y="8472"/>
                  <a:pt x="12682" y="8472"/>
                </a:cubicBezTo>
                <a:cubicBezTo>
                  <a:pt x="13183" y="8472"/>
                  <a:pt x="13660" y="8572"/>
                  <a:pt x="14061" y="8798"/>
                </a:cubicBezTo>
                <a:lnTo>
                  <a:pt x="14061" y="4612"/>
                </a:lnTo>
                <a:lnTo>
                  <a:pt x="9875" y="4612"/>
                </a:lnTo>
                <a:cubicBezTo>
                  <a:pt x="10076" y="4161"/>
                  <a:pt x="10201" y="3685"/>
                  <a:pt x="10201" y="3184"/>
                </a:cubicBezTo>
                <a:cubicBezTo>
                  <a:pt x="10201" y="1429"/>
                  <a:pt x="8798" y="1"/>
                  <a:pt x="70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2"/>
              </a:solidFill>
            </a:endParaRPr>
          </a:p>
        </p:txBody>
      </p:sp>
      <p:sp>
        <p:nvSpPr>
          <p:cNvPr id="196" name="Google Shape;196;p15"/>
          <p:cNvSpPr/>
          <p:nvPr/>
        </p:nvSpPr>
        <p:spPr>
          <a:xfrm rot="-7285736">
            <a:off x="11264598" y="5763635"/>
            <a:ext cx="598009" cy="989303"/>
          </a:xfrm>
          <a:custGeom>
            <a:avLst/>
            <a:gdLst/>
            <a:ahLst/>
            <a:cxnLst/>
            <a:rect l="l" t="t" r="r" b="b"/>
            <a:pathLst>
              <a:path w="14061" h="23259" extrusionOk="0">
                <a:moveTo>
                  <a:pt x="7043" y="1"/>
                </a:moveTo>
                <a:cubicBezTo>
                  <a:pt x="5289" y="1"/>
                  <a:pt x="3860" y="1429"/>
                  <a:pt x="3860" y="3184"/>
                </a:cubicBezTo>
                <a:cubicBezTo>
                  <a:pt x="3860" y="3685"/>
                  <a:pt x="3985" y="4161"/>
                  <a:pt x="4211" y="4612"/>
                </a:cubicBezTo>
                <a:lnTo>
                  <a:pt x="0" y="4612"/>
                </a:lnTo>
                <a:lnTo>
                  <a:pt x="0" y="8798"/>
                </a:lnTo>
                <a:cubicBezTo>
                  <a:pt x="427" y="8597"/>
                  <a:pt x="903" y="8472"/>
                  <a:pt x="1429" y="8472"/>
                </a:cubicBezTo>
                <a:cubicBezTo>
                  <a:pt x="3183" y="8472"/>
                  <a:pt x="4612" y="9875"/>
                  <a:pt x="4612" y="11655"/>
                </a:cubicBezTo>
                <a:cubicBezTo>
                  <a:pt x="4612" y="13384"/>
                  <a:pt x="3183" y="14813"/>
                  <a:pt x="1429" y="14813"/>
                </a:cubicBezTo>
                <a:cubicBezTo>
                  <a:pt x="903" y="14813"/>
                  <a:pt x="427" y="14687"/>
                  <a:pt x="0" y="14487"/>
                </a:cubicBezTo>
                <a:lnTo>
                  <a:pt x="0" y="18672"/>
                </a:lnTo>
                <a:lnTo>
                  <a:pt x="4186" y="18672"/>
                </a:lnTo>
                <a:cubicBezTo>
                  <a:pt x="3985" y="19098"/>
                  <a:pt x="3860" y="19575"/>
                  <a:pt x="3860" y="20076"/>
                </a:cubicBezTo>
                <a:cubicBezTo>
                  <a:pt x="3860" y="21830"/>
                  <a:pt x="5289" y="23259"/>
                  <a:pt x="7043" y="23259"/>
                </a:cubicBezTo>
                <a:cubicBezTo>
                  <a:pt x="8798" y="23259"/>
                  <a:pt x="10201" y="21830"/>
                  <a:pt x="10201" y="20076"/>
                </a:cubicBezTo>
                <a:cubicBezTo>
                  <a:pt x="10201" y="19575"/>
                  <a:pt x="10101" y="19098"/>
                  <a:pt x="9875" y="18672"/>
                </a:cubicBezTo>
                <a:lnTo>
                  <a:pt x="14061" y="18672"/>
                </a:lnTo>
                <a:lnTo>
                  <a:pt x="14061" y="14487"/>
                </a:lnTo>
                <a:cubicBezTo>
                  <a:pt x="13660" y="14712"/>
                  <a:pt x="13183" y="14813"/>
                  <a:pt x="12682" y="14813"/>
                </a:cubicBezTo>
                <a:cubicBezTo>
                  <a:pt x="10928" y="14813"/>
                  <a:pt x="9499" y="13384"/>
                  <a:pt x="9499" y="11655"/>
                </a:cubicBezTo>
                <a:cubicBezTo>
                  <a:pt x="9499" y="9875"/>
                  <a:pt x="10928" y="8472"/>
                  <a:pt x="12682" y="8472"/>
                </a:cubicBezTo>
                <a:cubicBezTo>
                  <a:pt x="13183" y="8472"/>
                  <a:pt x="13660" y="8572"/>
                  <a:pt x="14061" y="8798"/>
                </a:cubicBezTo>
                <a:lnTo>
                  <a:pt x="14061" y="4612"/>
                </a:lnTo>
                <a:lnTo>
                  <a:pt x="9875" y="4612"/>
                </a:lnTo>
                <a:cubicBezTo>
                  <a:pt x="10076" y="4161"/>
                  <a:pt x="10201" y="3685"/>
                  <a:pt x="10201" y="3184"/>
                </a:cubicBezTo>
                <a:cubicBezTo>
                  <a:pt x="10201" y="1429"/>
                  <a:pt x="8798" y="1"/>
                  <a:pt x="70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accent1"/>
              </a:solidFill>
            </a:endParaRPr>
          </a:p>
        </p:txBody>
      </p:sp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960000" y="469279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5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698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6.xml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slide" Target="slide15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5.xml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customXml" Target="../ink/ink3.xml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7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05276" y="3043237"/>
            <a:ext cx="1158144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PHISHING WEBSITE DETECTION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81025" y="3995737"/>
            <a:ext cx="110299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From Research to Production-Ready Pipeline</a:t>
            </a:r>
            <a:endParaRPr sz="1800" dirty="0"/>
          </a:p>
        </p:txBody>
      </p:sp>
      <p:pic>
        <p:nvPicPr>
          <p:cNvPr id="87" name="Google Shape;87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4500" y="1557337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581025" y="4776787"/>
            <a:ext cx="110299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Meir Gamla | February 2026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MODELING STRATEGY</a:t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581025" y="1116468"/>
            <a:ext cx="55906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MODEL SELECTION</a:t>
            </a:r>
            <a:endParaRPr sz="2000"/>
          </a:p>
        </p:txBody>
      </p:sp>
      <p:sp>
        <p:nvSpPr>
          <p:cNvPr id="233" name="Google Shape;233;p20"/>
          <p:cNvSpPr txBox="1"/>
          <p:nvPr/>
        </p:nvSpPr>
        <p:spPr>
          <a:xfrm>
            <a:off x="581025" y="1535568"/>
            <a:ext cx="53244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Tested 4 baselines (ordered by performance):</a:t>
            </a:r>
            <a:endParaRPr sz="2000"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581025" y="3850143"/>
            <a:ext cx="532447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000" b="0" i="0" u="none" strike="noStrike" cap="none" dirty="0" err="1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XGBoost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&amp; RF c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ontinued to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r>
              <a:rPr lang="en-US" sz="2000" b="1" i="0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hyperparameter tuning 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(3-fold CV) &amp; evaluated on the Validation set.</a:t>
            </a:r>
            <a:endParaRPr sz="2000" dirty="0"/>
          </a:p>
        </p:txBody>
      </p:sp>
      <p:sp>
        <p:nvSpPr>
          <p:cNvPr id="235" name="Google Shape;235;p20"/>
          <p:cNvSpPr txBox="1"/>
          <p:nvPr/>
        </p:nvSpPr>
        <p:spPr>
          <a:xfrm>
            <a:off x="6286500" y="1116468"/>
            <a:ext cx="55906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METRICS</a:t>
            </a:r>
            <a:endParaRPr sz="2000"/>
          </a:p>
        </p:txBody>
      </p:sp>
      <p:sp>
        <p:nvSpPr>
          <p:cNvPr id="236" name="Google Shape;236;p20"/>
          <p:cNvSpPr txBox="1"/>
          <p:nvPr/>
        </p:nvSpPr>
        <p:spPr>
          <a:xfrm>
            <a:off x="1438275" y="2059443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SVM</a:t>
            </a:r>
            <a:endParaRPr sz="2000"/>
          </a:p>
        </p:txBody>
      </p:sp>
      <p:sp>
        <p:nvSpPr>
          <p:cNvPr id="237" name="Google Shape;237;p20"/>
          <p:cNvSpPr txBox="1"/>
          <p:nvPr/>
        </p:nvSpPr>
        <p:spPr>
          <a:xfrm>
            <a:off x="1438275" y="2488068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Logistic Regression</a:t>
            </a:r>
            <a:endParaRPr sz="2000"/>
          </a:p>
        </p:txBody>
      </p:sp>
      <p:sp>
        <p:nvSpPr>
          <p:cNvPr id="238" name="Google Shape;238;p20"/>
          <p:cNvSpPr txBox="1"/>
          <p:nvPr/>
        </p:nvSpPr>
        <p:spPr>
          <a:xfrm>
            <a:off x="1438275" y="2916693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XGBoost</a:t>
            </a:r>
            <a:endParaRPr sz="2000"/>
          </a:p>
        </p:txBody>
      </p:sp>
      <p:sp>
        <p:nvSpPr>
          <p:cNvPr id="239" name="Google Shape;239;p20"/>
          <p:cNvSpPr txBox="1"/>
          <p:nvPr/>
        </p:nvSpPr>
        <p:spPr>
          <a:xfrm>
            <a:off x="1438275" y="3345318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Random Forest</a:t>
            </a:r>
            <a:endParaRPr sz="2000"/>
          </a:p>
        </p:txBody>
      </p:sp>
      <p:sp>
        <p:nvSpPr>
          <p:cNvPr id="240" name="Google Shape;240;p20"/>
          <p:cNvSpPr txBox="1"/>
          <p:nvPr/>
        </p:nvSpPr>
        <p:spPr>
          <a:xfrm>
            <a:off x="6524625" y="1478418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Accuracy:</a:t>
            </a:r>
            <a:r>
              <a:rPr lang="en-US" sz="2000" b="0" i="0" u="none" strike="noStrike" cap="none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% correct predictions.</a:t>
            </a:r>
            <a:endParaRPr sz="2000"/>
          </a:p>
        </p:txBody>
      </p:sp>
      <p:sp>
        <p:nvSpPr>
          <p:cNvPr id="241" name="Google Shape;241;p20"/>
          <p:cNvSpPr txBox="1"/>
          <p:nvPr/>
        </p:nvSpPr>
        <p:spPr>
          <a:xfrm>
            <a:off x="6524625" y="1907043"/>
            <a:ext cx="5791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Precision: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True 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‘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hishing’ 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alarm 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(out of all alarms)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</a:t>
            </a:r>
            <a:endParaRPr sz="2000" dirty="0"/>
          </a:p>
        </p:txBody>
      </p:sp>
      <p:sp>
        <p:nvSpPr>
          <p:cNvPr id="242" name="Google Shape;242;p20"/>
          <p:cNvSpPr txBox="1"/>
          <p:nvPr/>
        </p:nvSpPr>
        <p:spPr>
          <a:xfrm>
            <a:off x="6524625" y="2335668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Recall: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Phishing 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catches (out of all phishing)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</a:t>
            </a:r>
            <a:endParaRPr sz="2000" dirty="0"/>
          </a:p>
        </p:txBody>
      </p:sp>
      <p:sp>
        <p:nvSpPr>
          <p:cNvPr id="243" name="Google Shape;243;p20"/>
          <p:cNvSpPr txBox="1"/>
          <p:nvPr/>
        </p:nvSpPr>
        <p:spPr>
          <a:xfrm>
            <a:off x="6524625" y="2764293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F1-Score: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Balance of Precision/Recall.</a:t>
            </a:r>
            <a:endParaRPr sz="2000" dirty="0"/>
          </a:p>
        </p:txBody>
      </p:sp>
      <p:sp>
        <p:nvSpPr>
          <p:cNvPr id="244" name="Google Shape;244;p20"/>
          <p:cNvSpPr txBox="1"/>
          <p:nvPr/>
        </p:nvSpPr>
        <p:spPr>
          <a:xfrm>
            <a:off x="6524625" y="3192918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AUCROC:</a:t>
            </a:r>
            <a:r>
              <a:rPr lang="en-US" sz="2000" b="0" i="0" u="none" strike="noStrike" cap="none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Class separation ability.</a:t>
            </a:r>
            <a:endParaRPr sz="2000"/>
          </a:p>
        </p:txBody>
      </p:sp>
      <p:sp>
        <p:nvSpPr>
          <p:cNvPr id="245" name="Google Shape;245;p20"/>
          <p:cNvSpPr txBox="1"/>
          <p:nvPr/>
        </p:nvSpPr>
        <p:spPr>
          <a:xfrm>
            <a:off x="6524625" y="3621543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PRAUC:</a:t>
            </a:r>
            <a:r>
              <a:rPr lang="en-US" sz="2000" b="0" i="0" u="none" strike="noStrike" cap="none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Performance on imbalanced data.</a:t>
            </a:r>
            <a:endParaRPr sz="2000"/>
          </a:p>
        </p:txBody>
      </p:sp>
      <p:sp>
        <p:nvSpPr>
          <p:cNvPr id="247" name="Google Shape;247;p20"/>
          <p:cNvSpPr txBox="1"/>
          <p:nvPr/>
        </p:nvSpPr>
        <p:spPr>
          <a:xfrm>
            <a:off x="1200150" y="205944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48" name="Google Shape;248;p20"/>
          <p:cNvSpPr txBox="1"/>
          <p:nvPr/>
        </p:nvSpPr>
        <p:spPr>
          <a:xfrm>
            <a:off x="1200150" y="248806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49" name="Google Shape;249;p20"/>
          <p:cNvSpPr txBox="1"/>
          <p:nvPr/>
        </p:nvSpPr>
        <p:spPr>
          <a:xfrm>
            <a:off x="1200150" y="291669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0" name="Google Shape;250;p20"/>
          <p:cNvSpPr txBox="1"/>
          <p:nvPr/>
        </p:nvSpPr>
        <p:spPr>
          <a:xfrm>
            <a:off x="1200150" y="334531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1" name="Google Shape;251;p20"/>
          <p:cNvSpPr txBox="1"/>
          <p:nvPr/>
        </p:nvSpPr>
        <p:spPr>
          <a:xfrm>
            <a:off x="6286500" y="147841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2" name="Google Shape;252;p20"/>
          <p:cNvSpPr txBox="1"/>
          <p:nvPr/>
        </p:nvSpPr>
        <p:spPr>
          <a:xfrm>
            <a:off x="6286500" y="190704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3" name="Google Shape;253;p20"/>
          <p:cNvSpPr txBox="1"/>
          <p:nvPr/>
        </p:nvSpPr>
        <p:spPr>
          <a:xfrm>
            <a:off x="6286500" y="233566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4" name="Google Shape;254;p20"/>
          <p:cNvSpPr txBox="1"/>
          <p:nvPr/>
        </p:nvSpPr>
        <p:spPr>
          <a:xfrm>
            <a:off x="6286500" y="276429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5" name="Google Shape;255;p20"/>
          <p:cNvSpPr txBox="1"/>
          <p:nvPr/>
        </p:nvSpPr>
        <p:spPr>
          <a:xfrm>
            <a:off x="6286500" y="319291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6" name="Google Shape;256;p20"/>
          <p:cNvSpPr txBox="1"/>
          <p:nvPr/>
        </p:nvSpPr>
        <p:spPr>
          <a:xfrm>
            <a:off x="6286500" y="362154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F8F8BD1-DB73-BE0E-B536-52D4E18AACAE}"/>
              </a:ext>
            </a:extLst>
          </p:cNvPr>
          <p:cNvSpPr/>
          <p:nvPr/>
        </p:nvSpPr>
        <p:spPr>
          <a:xfrm>
            <a:off x="6171722" y="1940083"/>
            <a:ext cx="5705475" cy="1296374"/>
          </a:xfrm>
          <a:custGeom>
            <a:avLst/>
            <a:gdLst>
              <a:gd name="csX0" fmla="*/ 0 w 5705475"/>
              <a:gd name="csY0" fmla="*/ 0 h 1296374"/>
              <a:gd name="csX1" fmla="*/ 627602 w 5705475"/>
              <a:gd name="csY1" fmla="*/ 0 h 1296374"/>
              <a:gd name="csX2" fmla="*/ 1255205 w 5705475"/>
              <a:gd name="csY2" fmla="*/ 0 h 1296374"/>
              <a:gd name="csX3" fmla="*/ 1939862 w 5705475"/>
              <a:gd name="csY3" fmla="*/ 0 h 1296374"/>
              <a:gd name="csX4" fmla="*/ 2396300 w 5705475"/>
              <a:gd name="csY4" fmla="*/ 0 h 1296374"/>
              <a:gd name="csX5" fmla="*/ 2909792 w 5705475"/>
              <a:gd name="csY5" fmla="*/ 0 h 1296374"/>
              <a:gd name="csX6" fmla="*/ 3423285 w 5705475"/>
              <a:gd name="csY6" fmla="*/ 0 h 1296374"/>
              <a:gd name="csX7" fmla="*/ 4107942 w 5705475"/>
              <a:gd name="csY7" fmla="*/ 0 h 1296374"/>
              <a:gd name="csX8" fmla="*/ 4564380 w 5705475"/>
              <a:gd name="csY8" fmla="*/ 0 h 1296374"/>
              <a:gd name="csX9" fmla="*/ 5134927 w 5705475"/>
              <a:gd name="csY9" fmla="*/ 0 h 1296374"/>
              <a:gd name="csX10" fmla="*/ 5705475 w 5705475"/>
              <a:gd name="csY10" fmla="*/ 0 h 1296374"/>
              <a:gd name="csX11" fmla="*/ 5705475 w 5705475"/>
              <a:gd name="csY11" fmla="*/ 406197 h 1296374"/>
              <a:gd name="csX12" fmla="*/ 5705475 w 5705475"/>
              <a:gd name="csY12" fmla="*/ 864249 h 1296374"/>
              <a:gd name="csX13" fmla="*/ 5705475 w 5705475"/>
              <a:gd name="csY13" fmla="*/ 1296374 h 1296374"/>
              <a:gd name="csX14" fmla="*/ 5020818 w 5705475"/>
              <a:gd name="csY14" fmla="*/ 1296374 h 1296374"/>
              <a:gd name="csX15" fmla="*/ 4621435 w 5705475"/>
              <a:gd name="csY15" fmla="*/ 1296374 h 1296374"/>
              <a:gd name="csX16" fmla="*/ 4107942 w 5705475"/>
              <a:gd name="csY16" fmla="*/ 1296374 h 1296374"/>
              <a:gd name="csX17" fmla="*/ 3594449 w 5705475"/>
              <a:gd name="csY17" fmla="*/ 1296374 h 1296374"/>
              <a:gd name="csX18" fmla="*/ 3080956 w 5705475"/>
              <a:gd name="csY18" fmla="*/ 1296374 h 1296374"/>
              <a:gd name="csX19" fmla="*/ 2681573 w 5705475"/>
              <a:gd name="csY19" fmla="*/ 1296374 h 1296374"/>
              <a:gd name="csX20" fmla="*/ 2282190 w 5705475"/>
              <a:gd name="csY20" fmla="*/ 1296374 h 1296374"/>
              <a:gd name="csX21" fmla="*/ 1711642 w 5705475"/>
              <a:gd name="csY21" fmla="*/ 1296374 h 1296374"/>
              <a:gd name="csX22" fmla="*/ 1312259 w 5705475"/>
              <a:gd name="csY22" fmla="*/ 1296374 h 1296374"/>
              <a:gd name="csX23" fmla="*/ 684657 w 5705475"/>
              <a:gd name="csY23" fmla="*/ 1296374 h 1296374"/>
              <a:gd name="csX24" fmla="*/ 0 w 5705475"/>
              <a:gd name="csY24" fmla="*/ 1296374 h 1296374"/>
              <a:gd name="csX25" fmla="*/ 0 w 5705475"/>
              <a:gd name="csY25" fmla="*/ 877213 h 1296374"/>
              <a:gd name="csX26" fmla="*/ 0 w 5705475"/>
              <a:gd name="csY26" fmla="*/ 458052 h 1296374"/>
              <a:gd name="csX27" fmla="*/ 0 w 5705475"/>
              <a:gd name="csY27" fmla="*/ 0 h 1296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</a:cxnLst>
            <a:rect l="l" t="t" r="r" b="b"/>
            <a:pathLst>
              <a:path w="5705475" h="1296374" extrusionOk="0">
                <a:moveTo>
                  <a:pt x="0" y="0"/>
                </a:moveTo>
                <a:cubicBezTo>
                  <a:pt x="275536" y="-33343"/>
                  <a:pt x="377189" y="11062"/>
                  <a:pt x="627602" y="0"/>
                </a:cubicBezTo>
                <a:cubicBezTo>
                  <a:pt x="878015" y="-11062"/>
                  <a:pt x="945404" y="43701"/>
                  <a:pt x="1255205" y="0"/>
                </a:cubicBezTo>
                <a:cubicBezTo>
                  <a:pt x="1565006" y="-43701"/>
                  <a:pt x="1753752" y="4068"/>
                  <a:pt x="1939862" y="0"/>
                </a:cubicBezTo>
                <a:cubicBezTo>
                  <a:pt x="2125972" y="-4068"/>
                  <a:pt x="2280912" y="13382"/>
                  <a:pt x="2396300" y="0"/>
                </a:cubicBezTo>
                <a:cubicBezTo>
                  <a:pt x="2511688" y="-13382"/>
                  <a:pt x="2746281" y="11289"/>
                  <a:pt x="2909792" y="0"/>
                </a:cubicBezTo>
                <a:cubicBezTo>
                  <a:pt x="3073303" y="-11289"/>
                  <a:pt x="3234995" y="4463"/>
                  <a:pt x="3423285" y="0"/>
                </a:cubicBezTo>
                <a:cubicBezTo>
                  <a:pt x="3611575" y="-4463"/>
                  <a:pt x="3907667" y="76543"/>
                  <a:pt x="4107942" y="0"/>
                </a:cubicBezTo>
                <a:cubicBezTo>
                  <a:pt x="4308217" y="-76543"/>
                  <a:pt x="4419605" y="7183"/>
                  <a:pt x="4564380" y="0"/>
                </a:cubicBezTo>
                <a:cubicBezTo>
                  <a:pt x="4709155" y="-7183"/>
                  <a:pt x="4944069" y="67149"/>
                  <a:pt x="5134927" y="0"/>
                </a:cubicBezTo>
                <a:cubicBezTo>
                  <a:pt x="5325785" y="-67149"/>
                  <a:pt x="5476833" y="32632"/>
                  <a:pt x="5705475" y="0"/>
                </a:cubicBezTo>
                <a:cubicBezTo>
                  <a:pt x="5728718" y="145423"/>
                  <a:pt x="5668924" y="311399"/>
                  <a:pt x="5705475" y="406197"/>
                </a:cubicBezTo>
                <a:cubicBezTo>
                  <a:pt x="5742026" y="500995"/>
                  <a:pt x="5664937" y="699855"/>
                  <a:pt x="5705475" y="864249"/>
                </a:cubicBezTo>
                <a:cubicBezTo>
                  <a:pt x="5746013" y="1028643"/>
                  <a:pt x="5670121" y="1106676"/>
                  <a:pt x="5705475" y="1296374"/>
                </a:cubicBezTo>
                <a:cubicBezTo>
                  <a:pt x="5514032" y="1371084"/>
                  <a:pt x="5346823" y="1258995"/>
                  <a:pt x="5020818" y="1296374"/>
                </a:cubicBezTo>
                <a:cubicBezTo>
                  <a:pt x="4694813" y="1333753"/>
                  <a:pt x="4772452" y="1256107"/>
                  <a:pt x="4621435" y="1296374"/>
                </a:cubicBezTo>
                <a:cubicBezTo>
                  <a:pt x="4470418" y="1336641"/>
                  <a:pt x="4290513" y="1242282"/>
                  <a:pt x="4107942" y="1296374"/>
                </a:cubicBezTo>
                <a:cubicBezTo>
                  <a:pt x="3925371" y="1350466"/>
                  <a:pt x="3704641" y="1258580"/>
                  <a:pt x="3594449" y="1296374"/>
                </a:cubicBezTo>
                <a:cubicBezTo>
                  <a:pt x="3484257" y="1334168"/>
                  <a:pt x="3197708" y="1277580"/>
                  <a:pt x="3080956" y="1296374"/>
                </a:cubicBezTo>
                <a:cubicBezTo>
                  <a:pt x="2964204" y="1315168"/>
                  <a:pt x="2879230" y="1278938"/>
                  <a:pt x="2681573" y="1296374"/>
                </a:cubicBezTo>
                <a:cubicBezTo>
                  <a:pt x="2483916" y="1313810"/>
                  <a:pt x="2454276" y="1276209"/>
                  <a:pt x="2282190" y="1296374"/>
                </a:cubicBezTo>
                <a:cubicBezTo>
                  <a:pt x="2110104" y="1316539"/>
                  <a:pt x="1930542" y="1260844"/>
                  <a:pt x="1711642" y="1296374"/>
                </a:cubicBezTo>
                <a:cubicBezTo>
                  <a:pt x="1492742" y="1331904"/>
                  <a:pt x="1418296" y="1264656"/>
                  <a:pt x="1312259" y="1296374"/>
                </a:cubicBezTo>
                <a:cubicBezTo>
                  <a:pt x="1206222" y="1328092"/>
                  <a:pt x="883143" y="1241012"/>
                  <a:pt x="684657" y="1296374"/>
                </a:cubicBezTo>
                <a:cubicBezTo>
                  <a:pt x="486171" y="1351736"/>
                  <a:pt x="214104" y="1235537"/>
                  <a:pt x="0" y="1296374"/>
                </a:cubicBezTo>
                <a:cubicBezTo>
                  <a:pt x="-24262" y="1101004"/>
                  <a:pt x="21887" y="1053620"/>
                  <a:pt x="0" y="877213"/>
                </a:cubicBezTo>
                <a:cubicBezTo>
                  <a:pt x="-21887" y="700806"/>
                  <a:pt x="45425" y="583095"/>
                  <a:pt x="0" y="458052"/>
                </a:cubicBezTo>
                <a:cubicBezTo>
                  <a:pt x="-45425" y="333009"/>
                  <a:pt x="7286" y="177398"/>
                  <a:pt x="0" y="0"/>
                </a:cubicBezTo>
                <a:close/>
              </a:path>
            </a:pathLst>
          </a:custGeom>
          <a:noFill/>
          <a:ln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17098697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תמונה 3" descr="תמונה שמכילה טקסט, צילום מסך, גופן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28C481-4D76-4173-6002-757BC55B5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4893754"/>
            <a:ext cx="10915650" cy="1520757"/>
          </a:xfrm>
          <a:prstGeom prst="rect">
            <a:avLst/>
          </a:prstGeom>
          <a:ln>
            <a:solidFill>
              <a:srgbClr val="00FF4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815EE5-A54A-E103-BEE4-5C8F6DC0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390525"/>
            <a:ext cx="6000750" cy="4476750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C74B4C-FA6F-AE02-7B0F-2039A45B3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990725"/>
            <a:ext cx="6000750" cy="4476750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CLASSIFICATION THRESHOLD IMPACT</a:t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תמונה 2" descr="תמונה שמכילה טקסט, צילום מסך, גופן, תוכ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F50AA2B-23E2-3AC3-A8B8-26EEA3E7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51"/>
          <a:stretch>
            <a:fillRect/>
          </a:stretch>
        </p:blipFill>
        <p:spPr>
          <a:xfrm>
            <a:off x="3399066" y="1238250"/>
            <a:ext cx="8697686" cy="4077571"/>
          </a:xfrm>
          <a:prstGeom prst="rect">
            <a:avLst/>
          </a:prstGeom>
          <a:ln>
            <a:solidFill>
              <a:srgbClr val="00FF41"/>
            </a:solidFill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BA2DC5-0CE3-13C7-9C61-2500B21DB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3854897"/>
            <a:ext cx="3501965" cy="2612577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FE6086FC-A4F2-C23C-717E-BCCD6E55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 descr="image.png">
            <a:extLst>
              <a:ext uri="{FF2B5EF4-FFF2-40B4-BE49-F238E27FC236}">
                <a16:creationId xmlns:a16="http://schemas.microsoft.com/office/drawing/2014/main" id="{5D7707FE-DAB3-C4D2-849B-8B167380C5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 descr="image.png">
            <a:extLst>
              <a:ext uri="{FF2B5EF4-FFF2-40B4-BE49-F238E27FC236}">
                <a16:creationId xmlns:a16="http://schemas.microsoft.com/office/drawing/2014/main" id="{5DEADB7E-21E5-D8C9-EF07-37E8DDBBA6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4" y="1455968"/>
            <a:ext cx="5514975" cy="3170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 descr="image.png">
            <a:extLst>
              <a:ext uri="{FF2B5EF4-FFF2-40B4-BE49-F238E27FC236}">
                <a16:creationId xmlns:a16="http://schemas.microsoft.com/office/drawing/2014/main" id="{911A2476-925B-4787-5180-BFA10400FED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89675" y="2794909"/>
            <a:ext cx="5372100" cy="302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>
            <a:extLst>
              <a:ext uri="{FF2B5EF4-FFF2-40B4-BE49-F238E27FC236}">
                <a16:creationId xmlns:a16="http://schemas.microsoft.com/office/drawing/2014/main" id="{C34DAD8C-548B-3C13-F81A-7EFF1EAEAA5B}"/>
              </a:ext>
            </a:extLst>
          </p:cNvPr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NO-EXTERNAL-FEATURES CHECK</a:t>
            </a:r>
            <a:endParaRPr dirty="0"/>
          </a:p>
        </p:txBody>
      </p:sp>
      <p:sp>
        <p:nvSpPr>
          <p:cNvPr id="293" name="Google Shape;293;p23">
            <a:extLst>
              <a:ext uri="{FF2B5EF4-FFF2-40B4-BE49-F238E27FC236}">
                <a16:creationId xmlns:a16="http://schemas.microsoft.com/office/drawing/2014/main" id="{5ABE2923-29F5-EFD3-513D-788F18FE50B3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3">
            <a:extLst>
              <a:ext uri="{FF2B5EF4-FFF2-40B4-BE49-F238E27FC236}">
                <a16:creationId xmlns:a16="http://schemas.microsoft.com/office/drawing/2014/main" id="{E55F7945-C208-D7EF-676C-2914ECFF8885}"/>
              </a:ext>
            </a:extLst>
          </p:cNvPr>
          <p:cNvSpPr txBox="1"/>
          <p:nvPr/>
        </p:nvSpPr>
        <p:spPr>
          <a:xfrm>
            <a:off x="923925" y="1654631"/>
            <a:ext cx="5020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GOAL &amp; PROCESS</a:t>
            </a:r>
            <a:endParaRPr sz="1800" dirty="0"/>
          </a:p>
        </p:txBody>
      </p:sp>
      <p:sp>
        <p:nvSpPr>
          <p:cNvPr id="295" name="Google Shape;295;p23">
            <a:extLst>
              <a:ext uri="{FF2B5EF4-FFF2-40B4-BE49-F238E27FC236}">
                <a16:creationId xmlns:a16="http://schemas.microsoft.com/office/drawing/2014/main" id="{CEF4B57B-F2CC-0E3A-77C8-E5786ABDE038}"/>
              </a:ext>
            </a:extLst>
          </p:cNvPr>
          <p:cNvSpPr/>
          <p:nvPr/>
        </p:nvSpPr>
        <p:spPr>
          <a:xfrm>
            <a:off x="828675" y="1703618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3">
            <a:extLst>
              <a:ext uri="{FF2B5EF4-FFF2-40B4-BE49-F238E27FC236}">
                <a16:creationId xmlns:a16="http://schemas.microsoft.com/office/drawing/2014/main" id="{90A676DD-D08F-4A6C-E958-79FBBF8466ED}"/>
              </a:ext>
            </a:extLst>
          </p:cNvPr>
          <p:cNvSpPr txBox="1"/>
          <p:nvPr/>
        </p:nvSpPr>
        <p:spPr>
          <a:xfrm>
            <a:off x="6632575" y="2993572"/>
            <a:ext cx="5020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RESULTS</a:t>
            </a:r>
            <a:endParaRPr sz="1800" dirty="0"/>
          </a:p>
        </p:txBody>
      </p:sp>
      <p:sp>
        <p:nvSpPr>
          <p:cNvPr id="297" name="Google Shape;297;p23">
            <a:extLst>
              <a:ext uri="{FF2B5EF4-FFF2-40B4-BE49-F238E27FC236}">
                <a16:creationId xmlns:a16="http://schemas.microsoft.com/office/drawing/2014/main" id="{6FC358F5-553E-79E6-6787-AFDB08C07705}"/>
              </a:ext>
            </a:extLst>
          </p:cNvPr>
          <p:cNvSpPr/>
          <p:nvPr/>
        </p:nvSpPr>
        <p:spPr>
          <a:xfrm>
            <a:off x="6537325" y="3042559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3">
            <a:extLst>
              <a:ext uri="{FF2B5EF4-FFF2-40B4-BE49-F238E27FC236}">
                <a16:creationId xmlns:a16="http://schemas.microsoft.com/office/drawing/2014/main" id="{20BC3032-72BF-4AAB-B242-B41E26544464}"/>
              </a:ext>
            </a:extLst>
          </p:cNvPr>
          <p:cNvSpPr txBox="1"/>
          <p:nvPr/>
        </p:nvSpPr>
        <p:spPr>
          <a:xfrm>
            <a:off x="1066799" y="2113193"/>
            <a:ext cx="488632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Goal: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Evaluate importance of </a:t>
            </a:r>
            <a:r>
              <a:rPr lang="en-US" sz="2000" b="1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expensive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features (0.5–2.0s per URL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sometimes money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).</a:t>
            </a:r>
            <a:endParaRPr sz="1800" dirty="0"/>
          </a:p>
        </p:txBody>
      </p:sp>
      <p:sp>
        <p:nvSpPr>
          <p:cNvPr id="300" name="Google Shape;300;p23">
            <a:extLst>
              <a:ext uri="{FF2B5EF4-FFF2-40B4-BE49-F238E27FC236}">
                <a16:creationId xmlns:a16="http://schemas.microsoft.com/office/drawing/2014/main" id="{A15F9F78-BAD9-9C4D-3841-4B826534D380}"/>
              </a:ext>
            </a:extLst>
          </p:cNvPr>
          <p:cNvSpPr txBox="1"/>
          <p:nvPr/>
        </p:nvSpPr>
        <p:spPr>
          <a:xfrm>
            <a:off x="6775450" y="3452134"/>
            <a:ext cx="46386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Performance Drop: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2-10% in metrics.</a:t>
            </a:r>
            <a:endParaRPr sz="1800" dirty="0"/>
          </a:p>
        </p:txBody>
      </p:sp>
      <p:sp>
        <p:nvSpPr>
          <p:cNvPr id="301" name="Google Shape;301;p23">
            <a:extLst>
              <a:ext uri="{FF2B5EF4-FFF2-40B4-BE49-F238E27FC236}">
                <a16:creationId xmlns:a16="http://schemas.microsoft.com/office/drawing/2014/main" id="{BE3FF029-8982-D65F-5FBD-3ABB57EECF2A}"/>
              </a:ext>
            </a:extLst>
          </p:cNvPr>
          <p:cNvSpPr txBox="1"/>
          <p:nvPr/>
        </p:nvSpPr>
        <p:spPr>
          <a:xfrm>
            <a:off x="6775450" y="3880759"/>
            <a:ext cx="463867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Threshold Shift: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Requires more extreme values to achieve similar safety.</a:t>
            </a:r>
            <a:endParaRPr sz="1800" dirty="0"/>
          </a:p>
        </p:txBody>
      </p:sp>
      <p:sp>
        <p:nvSpPr>
          <p:cNvPr id="303" name="Google Shape;303;p23">
            <a:extLst>
              <a:ext uri="{FF2B5EF4-FFF2-40B4-BE49-F238E27FC236}">
                <a16:creationId xmlns:a16="http://schemas.microsoft.com/office/drawing/2014/main" id="{2602A555-EDDC-8675-557D-3B9FD07CDB70}"/>
              </a:ext>
            </a:extLst>
          </p:cNvPr>
          <p:cNvSpPr txBox="1"/>
          <p:nvPr/>
        </p:nvSpPr>
        <p:spPr>
          <a:xfrm>
            <a:off x="828675" y="211319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/>
          </a:p>
        </p:txBody>
      </p:sp>
      <p:sp>
        <p:nvSpPr>
          <p:cNvPr id="305" name="Google Shape;305;p23">
            <a:extLst>
              <a:ext uri="{FF2B5EF4-FFF2-40B4-BE49-F238E27FC236}">
                <a16:creationId xmlns:a16="http://schemas.microsoft.com/office/drawing/2014/main" id="{DB6AE9EC-8D43-2477-7964-D77B0169BF71}"/>
              </a:ext>
            </a:extLst>
          </p:cNvPr>
          <p:cNvSpPr txBox="1"/>
          <p:nvPr/>
        </p:nvSpPr>
        <p:spPr>
          <a:xfrm>
            <a:off x="6537325" y="3452134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/>
          </a:p>
        </p:txBody>
      </p:sp>
      <p:sp>
        <p:nvSpPr>
          <p:cNvPr id="306" name="Google Shape;306;p23">
            <a:extLst>
              <a:ext uri="{FF2B5EF4-FFF2-40B4-BE49-F238E27FC236}">
                <a16:creationId xmlns:a16="http://schemas.microsoft.com/office/drawing/2014/main" id="{88BD392B-414D-FB3B-85D6-C820CCE3359B}"/>
              </a:ext>
            </a:extLst>
          </p:cNvPr>
          <p:cNvSpPr txBox="1"/>
          <p:nvPr/>
        </p:nvSpPr>
        <p:spPr>
          <a:xfrm>
            <a:off x="6537325" y="3880759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D2764556-8F10-E7E5-143E-6C2BB72D59D4}"/>
              </a:ext>
            </a:extLst>
          </p:cNvPr>
          <p:cNvGrpSpPr/>
          <p:nvPr/>
        </p:nvGrpSpPr>
        <p:grpSpPr>
          <a:xfrm>
            <a:off x="6537325" y="4803325"/>
            <a:ext cx="4876800" cy="923330"/>
            <a:chOff x="6486525" y="4248150"/>
            <a:chExt cx="4876800" cy="923330"/>
          </a:xfrm>
        </p:grpSpPr>
        <p:sp>
          <p:nvSpPr>
            <p:cNvPr id="302" name="Google Shape;302;p23">
              <a:extLst>
                <a:ext uri="{FF2B5EF4-FFF2-40B4-BE49-F238E27FC236}">
                  <a16:creationId xmlns:a16="http://schemas.microsoft.com/office/drawing/2014/main" id="{5C0C1F38-9B7C-CD7E-D778-D31D97DFCB84}"/>
                </a:ext>
              </a:extLst>
            </p:cNvPr>
            <p:cNvSpPr txBox="1"/>
            <p:nvPr/>
          </p:nvSpPr>
          <p:spPr>
            <a:xfrm>
              <a:off x="6724650" y="4248150"/>
              <a:ext cx="4638675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1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Example: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To maintain high Recall, threshold must drop from 0.25 → 0.1 (increasing FP).</a:t>
              </a:r>
              <a:endParaRPr sz="1800" dirty="0"/>
            </a:p>
          </p:txBody>
        </p:sp>
        <p:sp>
          <p:nvSpPr>
            <p:cNvPr id="307" name="Google Shape;307;p23">
              <a:extLst>
                <a:ext uri="{FF2B5EF4-FFF2-40B4-BE49-F238E27FC236}">
                  <a16:creationId xmlns:a16="http://schemas.microsoft.com/office/drawing/2014/main" id="{5D9ED60D-F861-D2A2-B23D-BF8572E7D247}"/>
                </a:ext>
              </a:extLst>
            </p:cNvPr>
            <p:cNvSpPr txBox="1"/>
            <p:nvPr/>
          </p:nvSpPr>
          <p:spPr>
            <a:xfrm>
              <a:off x="6486525" y="4248150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3DAF9487-114C-9058-BB00-6F9381C31FCA}"/>
              </a:ext>
            </a:extLst>
          </p:cNvPr>
          <p:cNvGrpSpPr/>
          <p:nvPr/>
        </p:nvGrpSpPr>
        <p:grpSpPr>
          <a:xfrm>
            <a:off x="842962" y="3084403"/>
            <a:ext cx="4876800" cy="1388696"/>
            <a:chOff x="828675" y="3443980"/>
            <a:chExt cx="4876800" cy="1388696"/>
          </a:xfrm>
        </p:grpSpPr>
        <p:grpSp>
          <p:nvGrpSpPr>
            <p:cNvPr id="2" name="קבוצה 1">
              <a:extLst>
                <a:ext uri="{FF2B5EF4-FFF2-40B4-BE49-F238E27FC236}">
                  <a16:creationId xmlns:a16="http://schemas.microsoft.com/office/drawing/2014/main" id="{A09F4ED2-9457-15D2-1E5E-2FAEA34A8740}"/>
                </a:ext>
              </a:extLst>
            </p:cNvPr>
            <p:cNvGrpSpPr/>
            <p:nvPr/>
          </p:nvGrpSpPr>
          <p:grpSpPr>
            <a:xfrm>
              <a:off x="828675" y="3443980"/>
              <a:ext cx="4876800" cy="1384995"/>
              <a:chOff x="828675" y="3819525"/>
              <a:chExt cx="4876800" cy="1384995"/>
            </a:xfrm>
          </p:grpSpPr>
          <p:sp>
            <p:nvSpPr>
              <p:cNvPr id="299" name="Google Shape;299;p23">
                <a:extLst>
                  <a:ext uri="{FF2B5EF4-FFF2-40B4-BE49-F238E27FC236}">
                    <a16:creationId xmlns:a16="http://schemas.microsoft.com/office/drawing/2014/main" id="{3FE2DF12-7826-248F-9F59-D0F0C30CF80A}"/>
                  </a:ext>
                </a:extLst>
              </p:cNvPr>
              <p:cNvSpPr txBox="1"/>
              <p:nvPr/>
            </p:nvSpPr>
            <p:spPr>
              <a:xfrm>
                <a:off x="1066800" y="3819525"/>
                <a:ext cx="4638675" cy="13849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CBD5E1"/>
                    </a:solidFill>
                    <a:latin typeface="Rajdhani"/>
                    <a:ea typeface="Rajdhani"/>
                    <a:cs typeface="Rajdhani"/>
                    <a:sym typeface="Rajdhani"/>
                  </a:rPr>
                  <a:t>Process:</a:t>
                </a:r>
                <a:endParaRPr lang="en-US" sz="2000" dirty="0">
                  <a:solidFill>
                    <a:srgbClr val="CBD5E1"/>
                  </a:solidFill>
                  <a:latin typeface="Rajdhani Medium"/>
                  <a:ea typeface="Rajdhani"/>
                  <a:cs typeface="Rajdhani Medium"/>
                  <a:sym typeface="Rajdhani Medium"/>
                </a:endParaRPr>
              </a:p>
              <a:p>
                <a:pPr marR="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dirty="0">
                    <a:solidFill>
                      <a:srgbClr val="CBD5E1"/>
                    </a:solidFill>
                    <a:latin typeface="Rajdhani Medium"/>
                    <a:ea typeface="Rajdhani Medium"/>
                    <a:cs typeface="Rajdhani Medium"/>
                    <a:sym typeface="Rajdhani Medium"/>
                  </a:rPr>
                  <a:t>    </a:t>
                </a:r>
                <a:r>
                  <a:rPr lang="en-US" sz="2000" b="0" i="0" u="none" strike="noStrike" cap="none" dirty="0">
                    <a:solidFill>
                      <a:srgbClr val="CBD5E1"/>
                    </a:solidFill>
                    <a:latin typeface="Rajdhani Medium"/>
                    <a:ea typeface="Rajdhani Medium"/>
                    <a:cs typeface="Rajdhani Medium"/>
                    <a:sym typeface="Rajdhani Medium"/>
                  </a:rPr>
                  <a:t>Reduced feature set to 81 (internal only).</a:t>
                </a:r>
              </a:p>
              <a:p>
                <a:pPr marR="0" lvl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000" b="0" i="0" u="none" strike="noStrike" cap="none" dirty="0">
                    <a:solidFill>
                      <a:srgbClr val="CBD5E1"/>
                    </a:solidFill>
                    <a:latin typeface="Rajdhani Medium"/>
                    <a:ea typeface="Rajdhani Medium"/>
                    <a:cs typeface="Rajdhani Medium"/>
                    <a:sym typeface="Rajdhani Medium"/>
                  </a:rPr>
                  <a:t>    Rerun entire procedure (only </a:t>
                </a:r>
                <a:r>
                  <a:rPr lang="en-US" sz="2000" b="0" i="0" u="none" strike="noStrike" cap="none" dirty="0" err="1">
                    <a:solidFill>
                      <a:srgbClr val="CBD5E1"/>
                    </a:solidFill>
                    <a:latin typeface="Rajdhani Medium"/>
                    <a:ea typeface="Rajdhani Medium"/>
                    <a:cs typeface="Rajdhani Medium"/>
                    <a:sym typeface="Rajdhani Medium"/>
                  </a:rPr>
                  <a:t>XGBoost</a:t>
                </a:r>
                <a:r>
                  <a:rPr lang="en-US" sz="2000" b="0" i="0" u="none" strike="noStrike" cap="none" dirty="0">
                    <a:solidFill>
                      <a:srgbClr val="CBD5E1"/>
                    </a:solidFill>
                    <a:latin typeface="Rajdhani Medium"/>
                    <a:ea typeface="Rajdhani Medium"/>
                    <a:cs typeface="Rajdhani Medium"/>
                    <a:sym typeface="Rajdhani Medium"/>
                  </a:rPr>
                  <a:t>).</a:t>
                </a:r>
                <a:endParaRPr sz="1800" dirty="0"/>
              </a:p>
            </p:txBody>
          </p:sp>
          <p:sp>
            <p:nvSpPr>
              <p:cNvPr id="304" name="Google Shape;304;p23">
                <a:extLst>
                  <a:ext uri="{FF2B5EF4-FFF2-40B4-BE49-F238E27FC236}">
                    <a16:creationId xmlns:a16="http://schemas.microsoft.com/office/drawing/2014/main" id="{894B2A28-6FB9-38FD-7BAE-8430685E57D3}"/>
                  </a:ext>
                </a:extLst>
              </p:cNvPr>
              <p:cNvSpPr txBox="1"/>
              <p:nvPr/>
            </p:nvSpPr>
            <p:spPr>
              <a:xfrm>
                <a:off x="828675" y="3819525"/>
                <a:ext cx="114300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0" i="0" u="none" strike="noStrike" cap="none" dirty="0">
                    <a:solidFill>
                      <a:srgbClr val="00FF41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&gt;</a:t>
                </a:r>
                <a:endParaRPr sz="1800" dirty="0"/>
              </a:p>
            </p:txBody>
          </p:sp>
        </p:grpSp>
        <p:sp>
          <p:nvSpPr>
            <p:cNvPr id="3" name="Google Shape;304;p23">
              <a:extLst>
                <a:ext uri="{FF2B5EF4-FFF2-40B4-BE49-F238E27FC236}">
                  <a16:creationId xmlns:a16="http://schemas.microsoft.com/office/drawing/2014/main" id="{38F83BC0-E511-84C2-B681-EF64CC26B5BA}"/>
                </a:ext>
              </a:extLst>
            </p:cNvPr>
            <p:cNvSpPr txBox="1"/>
            <p:nvPr/>
          </p:nvSpPr>
          <p:spPr>
            <a:xfrm>
              <a:off x="1079047" y="3922952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 dirty="0"/>
            </a:p>
          </p:txBody>
        </p:sp>
        <p:sp>
          <p:nvSpPr>
            <p:cNvPr id="4" name="Google Shape;304;p23">
              <a:extLst>
                <a:ext uri="{FF2B5EF4-FFF2-40B4-BE49-F238E27FC236}">
                  <a16:creationId xmlns:a16="http://schemas.microsoft.com/office/drawing/2014/main" id="{6C636878-91A0-975C-1A3A-5DB0E3F71DE0}"/>
                </a:ext>
              </a:extLst>
            </p:cNvPr>
            <p:cNvSpPr txBox="1"/>
            <p:nvPr/>
          </p:nvSpPr>
          <p:spPr>
            <a:xfrm>
              <a:off x="1092655" y="4371011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0653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FINAL RESULTS – TEST SET</a:t>
            </a:r>
            <a:endParaRPr dirty="0"/>
          </a:p>
        </p:txBody>
      </p:sp>
      <p:sp>
        <p:nvSpPr>
          <p:cNvPr id="316" name="Google Shape;316;p24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תמונה 2" descr="תמונה שמכילה טקסט, צילום מסך, גופן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C532053-FF5E-587D-575A-E9D2A0256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6" y="1055320"/>
            <a:ext cx="10782300" cy="3391835"/>
          </a:xfrm>
          <a:prstGeom prst="rect">
            <a:avLst/>
          </a:prstGeom>
          <a:ln>
            <a:solidFill>
              <a:srgbClr val="00FF41"/>
            </a:solidFill>
          </a:ln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BDFF0DCE-D618-6760-D658-505ADE277EA1}"/>
              </a:ext>
            </a:extLst>
          </p:cNvPr>
          <p:cNvGrpSpPr/>
          <p:nvPr/>
        </p:nvGrpSpPr>
        <p:grpSpPr>
          <a:xfrm>
            <a:off x="624839" y="4550111"/>
            <a:ext cx="10648950" cy="2152530"/>
            <a:chOff x="640079" y="4550111"/>
            <a:chExt cx="10648950" cy="2152530"/>
          </a:xfrm>
        </p:grpSpPr>
        <p:pic>
          <p:nvPicPr>
            <p:cNvPr id="313" name="Google Shape;313;p24" descr="im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64554" y="4550111"/>
              <a:ext cx="5324475" cy="2152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4"/>
            <p:cNvSpPr txBox="1"/>
            <p:nvPr/>
          </p:nvSpPr>
          <p:spPr>
            <a:xfrm>
              <a:off x="6227107" y="5871644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sp>
          <p:nvSpPr>
            <p:cNvPr id="325" name="Google Shape;325;p24"/>
            <p:cNvSpPr txBox="1"/>
            <p:nvPr/>
          </p:nvSpPr>
          <p:spPr>
            <a:xfrm>
              <a:off x="6227107" y="5040648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grpSp>
          <p:nvGrpSpPr>
            <p:cNvPr id="8" name="קבוצה 7">
              <a:extLst>
                <a:ext uri="{FF2B5EF4-FFF2-40B4-BE49-F238E27FC236}">
                  <a16:creationId xmlns:a16="http://schemas.microsoft.com/office/drawing/2014/main" id="{4449F6D6-F29E-EE37-1B05-3AB831D8974D}"/>
                </a:ext>
              </a:extLst>
            </p:cNvPr>
            <p:cNvGrpSpPr/>
            <p:nvPr/>
          </p:nvGrpSpPr>
          <p:grpSpPr>
            <a:xfrm>
              <a:off x="640079" y="4550111"/>
              <a:ext cx="5324476" cy="2152530"/>
              <a:chOff x="627459" y="2643188"/>
              <a:chExt cx="5324476" cy="2152530"/>
            </a:xfrm>
          </p:grpSpPr>
          <p:pic>
            <p:nvPicPr>
              <p:cNvPr id="4" name="Google Shape;313;p24" descr="image.png">
                <a:extLst>
                  <a:ext uri="{FF2B5EF4-FFF2-40B4-BE49-F238E27FC236}">
                    <a16:creationId xmlns:a16="http://schemas.microsoft.com/office/drawing/2014/main" id="{992A248B-4743-1A1F-3B73-15AC3D1A416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27459" y="2643188"/>
                <a:ext cx="5324475" cy="21525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" name="Google Shape;319;p24">
                <a:extLst>
                  <a:ext uri="{FF2B5EF4-FFF2-40B4-BE49-F238E27FC236}">
                    <a16:creationId xmlns:a16="http://schemas.microsoft.com/office/drawing/2014/main" id="{2CE9AE68-A8B3-E13B-5D98-8EA2DCE03F20}"/>
                  </a:ext>
                </a:extLst>
              </p:cNvPr>
              <p:cNvSpPr txBox="1"/>
              <p:nvPr/>
            </p:nvSpPr>
            <p:spPr>
              <a:xfrm>
                <a:off x="981313" y="2853969"/>
                <a:ext cx="497062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FFFFFF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TAKEAWAY</a:t>
                </a:r>
              </a:p>
            </p:txBody>
          </p:sp>
          <p:sp>
            <p:nvSpPr>
              <p:cNvPr id="7" name="Google Shape;320;p24">
                <a:extLst>
                  <a:ext uri="{FF2B5EF4-FFF2-40B4-BE49-F238E27FC236}">
                    <a16:creationId xmlns:a16="http://schemas.microsoft.com/office/drawing/2014/main" id="{8EF126B5-8216-6563-8892-ED7C94670692}"/>
                  </a:ext>
                </a:extLst>
              </p:cNvPr>
              <p:cNvSpPr/>
              <p:nvPr/>
            </p:nvSpPr>
            <p:spPr>
              <a:xfrm>
                <a:off x="871776" y="2876550"/>
                <a:ext cx="28575" cy="257175"/>
              </a:xfrm>
              <a:prstGeom prst="rect">
                <a:avLst/>
              </a:prstGeom>
              <a:solidFill>
                <a:srgbClr val="00FF4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4"/>
              <p:cNvSpPr txBox="1"/>
              <p:nvPr/>
            </p:nvSpPr>
            <p:spPr>
              <a:xfrm>
                <a:off x="1081325" y="3133725"/>
                <a:ext cx="4870610" cy="166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Full model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: good performance, low overfitting, only </a:t>
                </a: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simple preprocessing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.</a:t>
                </a: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URL structure + lightweight metadata: 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highly informative, without analyzing </a:t>
                </a: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content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.</a:t>
                </a:r>
              </a:p>
            </p:txBody>
          </p:sp>
        </p:grpSp>
        <p:sp>
          <p:nvSpPr>
            <p:cNvPr id="9" name="Google Shape;324;p24">
              <a:extLst>
                <a:ext uri="{FF2B5EF4-FFF2-40B4-BE49-F238E27FC236}">
                  <a16:creationId xmlns:a16="http://schemas.microsoft.com/office/drawing/2014/main" id="{91FFFF68-5323-E9C2-6012-91D941DC176E}"/>
                </a:ext>
              </a:extLst>
            </p:cNvPr>
            <p:cNvSpPr txBox="1"/>
            <p:nvPr/>
          </p:nvSpPr>
          <p:spPr>
            <a:xfrm>
              <a:off x="902632" y="5062537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sp>
          <p:nvSpPr>
            <p:cNvPr id="10" name="Google Shape;324;p24">
              <a:extLst>
                <a:ext uri="{FF2B5EF4-FFF2-40B4-BE49-F238E27FC236}">
                  <a16:creationId xmlns:a16="http://schemas.microsoft.com/office/drawing/2014/main" id="{A2CAD209-45AB-11EF-6683-3D9EE2A468B4}"/>
                </a:ext>
              </a:extLst>
            </p:cNvPr>
            <p:cNvSpPr txBox="1"/>
            <p:nvPr/>
          </p:nvSpPr>
          <p:spPr>
            <a:xfrm>
              <a:off x="898683" y="5839969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sp>
          <p:nvSpPr>
            <p:cNvPr id="11" name="Google Shape;320;p24">
              <a:extLst>
                <a:ext uri="{FF2B5EF4-FFF2-40B4-BE49-F238E27FC236}">
                  <a16:creationId xmlns:a16="http://schemas.microsoft.com/office/drawing/2014/main" id="{512C9B76-53AE-760A-D963-780E72DF6A49}"/>
                </a:ext>
              </a:extLst>
            </p:cNvPr>
            <p:cNvSpPr/>
            <p:nvPr/>
          </p:nvSpPr>
          <p:spPr>
            <a:xfrm>
              <a:off x="5950267" y="4885289"/>
              <a:ext cx="45719" cy="1815520"/>
            </a:xfrm>
            <a:prstGeom prst="rect">
              <a:avLst/>
            </a:prstGeom>
            <a:solidFill>
              <a:srgbClr val="00F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18;p24">
              <a:extLst>
                <a:ext uri="{FF2B5EF4-FFF2-40B4-BE49-F238E27FC236}">
                  <a16:creationId xmlns:a16="http://schemas.microsoft.com/office/drawing/2014/main" id="{B0B1E5C4-1773-8B7F-8F23-FB2210EECA07}"/>
                </a:ext>
              </a:extLst>
            </p:cNvPr>
            <p:cNvSpPr txBox="1"/>
            <p:nvPr/>
          </p:nvSpPr>
          <p:spPr>
            <a:xfrm>
              <a:off x="6417468" y="5023816"/>
              <a:ext cx="4870610" cy="1661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External features 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add </a:t>
              </a:r>
              <a:r>
                <a:rPr lang="en-US" sz="1800" b="1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meaningful discrimination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. Especially important for "Block-first".</a:t>
              </a:r>
            </a:p>
            <a:p>
              <a:pPr>
                <a:lnSpc>
                  <a:spcPct val="150000"/>
                </a:lnSpc>
              </a:pPr>
              <a:r>
                <a:rPr lang="en-US" sz="1800" b="1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No-External Model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Uses: alerting, fallback when external lookups fail, fast "</a:t>
              </a:r>
              <a:r>
                <a:rPr lang="en-US" sz="1800" b="1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First Layer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" filter.</a:t>
              </a:r>
              <a:endParaRPr lang="en-US" sz="1800" dirty="0">
                <a:solidFill>
                  <a:srgbClr val="CBD5E1"/>
                </a:solidFill>
                <a:latin typeface="Rajdhani Medium"/>
                <a:cs typeface="Rajdhani Medium"/>
                <a:sym typeface="Rajdhani Medium"/>
              </a:endParaRPr>
            </a:p>
          </p:txBody>
        </p:sp>
      </p:grpSp>
      <p:sp>
        <p:nvSpPr>
          <p:cNvPr id="14" name="מלבן 13">
            <a:extLst>
              <a:ext uri="{FF2B5EF4-FFF2-40B4-BE49-F238E27FC236}">
                <a16:creationId xmlns:a16="http://schemas.microsoft.com/office/drawing/2014/main" id="{296D67F3-EB5F-4F19-037F-E24CF24B62CC}"/>
              </a:ext>
            </a:extLst>
          </p:cNvPr>
          <p:cNvSpPr/>
          <p:nvPr/>
        </p:nvSpPr>
        <p:spPr>
          <a:xfrm>
            <a:off x="6665595" y="1084922"/>
            <a:ext cx="1163956" cy="3271730"/>
          </a:xfrm>
          <a:custGeom>
            <a:avLst/>
            <a:gdLst>
              <a:gd name="csX0" fmla="*/ 0 w 1163956"/>
              <a:gd name="csY0" fmla="*/ 0 h 3271730"/>
              <a:gd name="csX1" fmla="*/ 593618 w 1163956"/>
              <a:gd name="csY1" fmla="*/ 0 h 3271730"/>
              <a:gd name="csX2" fmla="*/ 1163956 w 1163956"/>
              <a:gd name="csY2" fmla="*/ 0 h 3271730"/>
              <a:gd name="csX3" fmla="*/ 1163956 w 1163956"/>
              <a:gd name="csY3" fmla="*/ 610723 h 3271730"/>
              <a:gd name="csX4" fmla="*/ 1163956 w 1163956"/>
              <a:gd name="csY4" fmla="*/ 1221446 h 3271730"/>
              <a:gd name="csX5" fmla="*/ 1163956 w 1163956"/>
              <a:gd name="csY5" fmla="*/ 1799451 h 3271730"/>
              <a:gd name="csX6" fmla="*/ 1163956 w 1163956"/>
              <a:gd name="csY6" fmla="*/ 2246588 h 3271730"/>
              <a:gd name="csX7" fmla="*/ 1163956 w 1163956"/>
              <a:gd name="csY7" fmla="*/ 2726442 h 3271730"/>
              <a:gd name="csX8" fmla="*/ 1163956 w 1163956"/>
              <a:gd name="csY8" fmla="*/ 3271730 h 3271730"/>
              <a:gd name="csX9" fmla="*/ 616897 w 1163956"/>
              <a:gd name="csY9" fmla="*/ 3271730 h 3271730"/>
              <a:gd name="csX10" fmla="*/ 0 w 1163956"/>
              <a:gd name="csY10" fmla="*/ 3271730 h 3271730"/>
              <a:gd name="csX11" fmla="*/ 0 w 1163956"/>
              <a:gd name="csY11" fmla="*/ 2661007 h 3271730"/>
              <a:gd name="csX12" fmla="*/ 0 w 1163956"/>
              <a:gd name="csY12" fmla="*/ 2213871 h 3271730"/>
              <a:gd name="csX13" fmla="*/ 0 w 1163956"/>
              <a:gd name="csY13" fmla="*/ 1603148 h 3271730"/>
              <a:gd name="csX14" fmla="*/ 0 w 1163956"/>
              <a:gd name="csY14" fmla="*/ 1025142 h 3271730"/>
              <a:gd name="csX15" fmla="*/ 0 w 1163956"/>
              <a:gd name="csY15" fmla="*/ 545288 h 3271730"/>
              <a:gd name="csX16" fmla="*/ 0 w 1163956"/>
              <a:gd name="csY16" fmla="*/ 0 h 327173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1163956" h="3271730" extrusionOk="0">
                <a:moveTo>
                  <a:pt x="0" y="0"/>
                </a:moveTo>
                <a:cubicBezTo>
                  <a:pt x="202832" y="-19350"/>
                  <a:pt x="447397" y="34912"/>
                  <a:pt x="593618" y="0"/>
                </a:cubicBezTo>
                <a:cubicBezTo>
                  <a:pt x="739839" y="-34912"/>
                  <a:pt x="914707" y="67925"/>
                  <a:pt x="1163956" y="0"/>
                </a:cubicBezTo>
                <a:cubicBezTo>
                  <a:pt x="1225626" y="262559"/>
                  <a:pt x="1100974" y="419955"/>
                  <a:pt x="1163956" y="610723"/>
                </a:cubicBezTo>
                <a:cubicBezTo>
                  <a:pt x="1226938" y="801491"/>
                  <a:pt x="1095792" y="1019152"/>
                  <a:pt x="1163956" y="1221446"/>
                </a:cubicBezTo>
                <a:cubicBezTo>
                  <a:pt x="1232120" y="1423740"/>
                  <a:pt x="1128584" y="1569758"/>
                  <a:pt x="1163956" y="1799451"/>
                </a:cubicBezTo>
                <a:cubicBezTo>
                  <a:pt x="1199328" y="2029145"/>
                  <a:pt x="1127438" y="2062938"/>
                  <a:pt x="1163956" y="2246588"/>
                </a:cubicBezTo>
                <a:cubicBezTo>
                  <a:pt x="1200474" y="2430238"/>
                  <a:pt x="1149245" y="2592912"/>
                  <a:pt x="1163956" y="2726442"/>
                </a:cubicBezTo>
                <a:cubicBezTo>
                  <a:pt x="1178667" y="2859972"/>
                  <a:pt x="1106659" y="3033749"/>
                  <a:pt x="1163956" y="3271730"/>
                </a:cubicBezTo>
                <a:cubicBezTo>
                  <a:pt x="1015353" y="3295021"/>
                  <a:pt x="830936" y="3264782"/>
                  <a:pt x="616897" y="3271730"/>
                </a:cubicBezTo>
                <a:cubicBezTo>
                  <a:pt x="402858" y="3278678"/>
                  <a:pt x="209751" y="3244064"/>
                  <a:pt x="0" y="3271730"/>
                </a:cubicBezTo>
                <a:cubicBezTo>
                  <a:pt x="-16049" y="3050428"/>
                  <a:pt x="49548" y="2828020"/>
                  <a:pt x="0" y="2661007"/>
                </a:cubicBezTo>
                <a:cubicBezTo>
                  <a:pt x="-49548" y="2493994"/>
                  <a:pt x="41125" y="2408135"/>
                  <a:pt x="0" y="2213871"/>
                </a:cubicBezTo>
                <a:cubicBezTo>
                  <a:pt x="-41125" y="2019607"/>
                  <a:pt x="4701" y="1904066"/>
                  <a:pt x="0" y="1603148"/>
                </a:cubicBezTo>
                <a:cubicBezTo>
                  <a:pt x="-4701" y="1302230"/>
                  <a:pt x="46400" y="1155376"/>
                  <a:pt x="0" y="1025142"/>
                </a:cubicBezTo>
                <a:cubicBezTo>
                  <a:pt x="-46400" y="894908"/>
                  <a:pt x="55319" y="685838"/>
                  <a:pt x="0" y="545288"/>
                </a:cubicBezTo>
                <a:cubicBezTo>
                  <a:pt x="-55319" y="404738"/>
                  <a:pt x="15204" y="193154"/>
                  <a:pt x="0" y="0"/>
                </a:cubicBezTo>
                <a:close/>
              </a:path>
            </a:pathLst>
          </a:custGeom>
          <a:noFill/>
          <a:ln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17098697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9">
          <a:extLst>
            <a:ext uri="{FF2B5EF4-FFF2-40B4-BE49-F238E27FC236}">
              <a16:creationId xmlns:a16="http://schemas.microsoft.com/office/drawing/2014/main" id="{58BFD2C7-1371-57B1-EF1A-3F3897C3B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12;p24" descr="image.png">
            <a:extLst>
              <a:ext uri="{FF2B5EF4-FFF2-40B4-BE49-F238E27FC236}">
                <a16:creationId xmlns:a16="http://schemas.microsoft.com/office/drawing/2014/main" id="{13DD1073-114F-342B-DE8A-E7BE913D1C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58">
            <a:extLst>
              <a:ext uri="{FF2B5EF4-FFF2-40B4-BE49-F238E27FC236}">
                <a16:creationId xmlns:a16="http://schemas.microsoft.com/office/drawing/2014/main" id="{369F66B6-86F0-CD5E-4882-C7D9336062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145835"/>
            <a:ext cx="10520800" cy="451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4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Quantifies each feature’s contribution to a prediction (Game Theory)</a:t>
            </a:r>
          </a:p>
          <a:p>
            <a:pPr marL="186264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Based on averaging marginal effects over all feature combinations</a:t>
            </a: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186263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F – set of all features | S – subset | f(S) - prediction using only S</a:t>
            </a:r>
          </a:p>
          <a:p>
            <a:pPr marL="186263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 err="1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i</a:t>
            </a: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 – features index</a:t>
            </a:r>
          </a:p>
          <a:p>
            <a:pPr marL="186263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186264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Model-agnostic and suitable for non-linear ensembles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75ECFA4-66AB-3E01-770C-A2E2173321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28" t="-2653" r="14954" b="33668"/>
          <a:stretch>
            <a:fillRect/>
          </a:stretch>
        </p:blipFill>
        <p:spPr>
          <a:xfrm>
            <a:off x="2219959" y="2743199"/>
            <a:ext cx="6410961" cy="1117600"/>
          </a:xfrm>
          <a:custGeom>
            <a:avLst/>
            <a:gdLst>
              <a:gd name="csX0" fmla="*/ 0 w 6410961"/>
              <a:gd name="csY0" fmla="*/ 0 h 1117600"/>
              <a:gd name="csX1" fmla="*/ 390486 w 6410961"/>
              <a:gd name="csY1" fmla="*/ 0 h 1117600"/>
              <a:gd name="csX2" fmla="*/ 845081 w 6410961"/>
              <a:gd name="csY2" fmla="*/ 0 h 1117600"/>
              <a:gd name="csX3" fmla="*/ 1427896 w 6410961"/>
              <a:gd name="csY3" fmla="*/ 0 h 1117600"/>
              <a:gd name="csX4" fmla="*/ 1946601 w 6410961"/>
              <a:gd name="csY4" fmla="*/ 0 h 1117600"/>
              <a:gd name="csX5" fmla="*/ 2529416 w 6410961"/>
              <a:gd name="csY5" fmla="*/ 0 h 1117600"/>
              <a:gd name="csX6" fmla="*/ 3176340 w 6410961"/>
              <a:gd name="csY6" fmla="*/ 0 h 1117600"/>
              <a:gd name="csX7" fmla="*/ 3630935 w 6410961"/>
              <a:gd name="csY7" fmla="*/ 0 h 1117600"/>
              <a:gd name="csX8" fmla="*/ 4213750 w 6410961"/>
              <a:gd name="csY8" fmla="*/ 0 h 1117600"/>
              <a:gd name="csX9" fmla="*/ 4860674 w 6410961"/>
              <a:gd name="csY9" fmla="*/ 0 h 1117600"/>
              <a:gd name="csX10" fmla="*/ 5571708 w 6410961"/>
              <a:gd name="csY10" fmla="*/ 0 h 1117600"/>
              <a:gd name="csX11" fmla="*/ 6410961 w 6410961"/>
              <a:gd name="csY11" fmla="*/ 0 h 1117600"/>
              <a:gd name="csX12" fmla="*/ 6410961 w 6410961"/>
              <a:gd name="csY12" fmla="*/ 569976 h 1117600"/>
              <a:gd name="csX13" fmla="*/ 6410961 w 6410961"/>
              <a:gd name="csY13" fmla="*/ 1117600 h 1117600"/>
              <a:gd name="csX14" fmla="*/ 5892256 w 6410961"/>
              <a:gd name="csY14" fmla="*/ 1117600 h 1117600"/>
              <a:gd name="csX15" fmla="*/ 5309441 w 6410961"/>
              <a:gd name="csY15" fmla="*/ 1117600 h 1117600"/>
              <a:gd name="csX16" fmla="*/ 4854846 w 6410961"/>
              <a:gd name="csY16" fmla="*/ 1117600 h 1117600"/>
              <a:gd name="csX17" fmla="*/ 4464360 w 6410961"/>
              <a:gd name="csY17" fmla="*/ 1117600 h 1117600"/>
              <a:gd name="csX18" fmla="*/ 3881545 w 6410961"/>
              <a:gd name="csY18" fmla="*/ 1117600 h 1117600"/>
              <a:gd name="csX19" fmla="*/ 3362840 w 6410961"/>
              <a:gd name="csY19" fmla="*/ 1117600 h 1117600"/>
              <a:gd name="csX20" fmla="*/ 2651807 w 6410961"/>
              <a:gd name="csY20" fmla="*/ 1117600 h 1117600"/>
              <a:gd name="csX21" fmla="*/ 2068992 w 6410961"/>
              <a:gd name="csY21" fmla="*/ 1117600 h 1117600"/>
              <a:gd name="csX22" fmla="*/ 1422068 w 6410961"/>
              <a:gd name="csY22" fmla="*/ 1117600 h 1117600"/>
              <a:gd name="csX23" fmla="*/ 711034 w 6410961"/>
              <a:gd name="csY23" fmla="*/ 1117600 h 1117600"/>
              <a:gd name="csX24" fmla="*/ 0 w 6410961"/>
              <a:gd name="csY24" fmla="*/ 1117600 h 1117600"/>
              <a:gd name="csX25" fmla="*/ 0 w 6410961"/>
              <a:gd name="csY25" fmla="*/ 569976 h 1117600"/>
              <a:gd name="csX26" fmla="*/ 0 w 6410961"/>
              <a:gd name="csY26" fmla="*/ 0 h 11176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6410961" h="1117600" fill="none" extrusionOk="0">
                <a:moveTo>
                  <a:pt x="0" y="0"/>
                </a:moveTo>
                <a:cubicBezTo>
                  <a:pt x="105140" y="-31554"/>
                  <a:pt x="277475" y="12912"/>
                  <a:pt x="390486" y="0"/>
                </a:cubicBezTo>
                <a:cubicBezTo>
                  <a:pt x="503497" y="-12912"/>
                  <a:pt x="745117" y="47359"/>
                  <a:pt x="845081" y="0"/>
                </a:cubicBezTo>
                <a:cubicBezTo>
                  <a:pt x="945045" y="-47359"/>
                  <a:pt x="1259031" y="25479"/>
                  <a:pt x="1427896" y="0"/>
                </a:cubicBezTo>
                <a:cubicBezTo>
                  <a:pt x="1596762" y="-25479"/>
                  <a:pt x="1750511" y="42701"/>
                  <a:pt x="1946601" y="0"/>
                </a:cubicBezTo>
                <a:cubicBezTo>
                  <a:pt x="2142692" y="-42701"/>
                  <a:pt x="2277670" y="12252"/>
                  <a:pt x="2529416" y="0"/>
                </a:cubicBezTo>
                <a:cubicBezTo>
                  <a:pt x="2781162" y="-12252"/>
                  <a:pt x="2938221" y="65947"/>
                  <a:pt x="3176340" y="0"/>
                </a:cubicBezTo>
                <a:cubicBezTo>
                  <a:pt x="3414459" y="-65947"/>
                  <a:pt x="3470208" y="7352"/>
                  <a:pt x="3630935" y="0"/>
                </a:cubicBezTo>
                <a:cubicBezTo>
                  <a:pt x="3791662" y="-7352"/>
                  <a:pt x="4026784" y="54833"/>
                  <a:pt x="4213750" y="0"/>
                </a:cubicBezTo>
                <a:cubicBezTo>
                  <a:pt x="4400716" y="-54833"/>
                  <a:pt x="4564353" y="62636"/>
                  <a:pt x="4860674" y="0"/>
                </a:cubicBezTo>
                <a:cubicBezTo>
                  <a:pt x="5156995" y="-62636"/>
                  <a:pt x="5352946" y="10592"/>
                  <a:pt x="5571708" y="0"/>
                </a:cubicBezTo>
                <a:cubicBezTo>
                  <a:pt x="5790470" y="-10592"/>
                  <a:pt x="6159779" y="15779"/>
                  <a:pt x="6410961" y="0"/>
                </a:cubicBezTo>
                <a:cubicBezTo>
                  <a:pt x="6434838" y="253807"/>
                  <a:pt x="6366692" y="432752"/>
                  <a:pt x="6410961" y="569976"/>
                </a:cubicBezTo>
                <a:cubicBezTo>
                  <a:pt x="6455230" y="707200"/>
                  <a:pt x="6387037" y="887906"/>
                  <a:pt x="6410961" y="1117600"/>
                </a:cubicBezTo>
                <a:cubicBezTo>
                  <a:pt x="6202513" y="1145384"/>
                  <a:pt x="6118904" y="1101448"/>
                  <a:pt x="5892256" y="1117600"/>
                </a:cubicBezTo>
                <a:cubicBezTo>
                  <a:pt x="5665608" y="1133752"/>
                  <a:pt x="5554800" y="1099548"/>
                  <a:pt x="5309441" y="1117600"/>
                </a:cubicBezTo>
                <a:cubicBezTo>
                  <a:pt x="5064083" y="1135652"/>
                  <a:pt x="4952319" y="1078604"/>
                  <a:pt x="4854846" y="1117600"/>
                </a:cubicBezTo>
                <a:cubicBezTo>
                  <a:pt x="4757373" y="1156596"/>
                  <a:pt x="4626384" y="1113513"/>
                  <a:pt x="4464360" y="1117600"/>
                </a:cubicBezTo>
                <a:cubicBezTo>
                  <a:pt x="4302336" y="1121687"/>
                  <a:pt x="4158527" y="1106427"/>
                  <a:pt x="3881545" y="1117600"/>
                </a:cubicBezTo>
                <a:cubicBezTo>
                  <a:pt x="3604564" y="1128773"/>
                  <a:pt x="3582703" y="1106399"/>
                  <a:pt x="3362840" y="1117600"/>
                </a:cubicBezTo>
                <a:cubicBezTo>
                  <a:pt x="3142977" y="1128801"/>
                  <a:pt x="2906923" y="1056223"/>
                  <a:pt x="2651807" y="1117600"/>
                </a:cubicBezTo>
                <a:cubicBezTo>
                  <a:pt x="2396691" y="1178977"/>
                  <a:pt x="2322188" y="1078661"/>
                  <a:pt x="2068992" y="1117600"/>
                </a:cubicBezTo>
                <a:cubicBezTo>
                  <a:pt x="1815797" y="1156539"/>
                  <a:pt x="1665518" y="1116452"/>
                  <a:pt x="1422068" y="1117600"/>
                </a:cubicBezTo>
                <a:cubicBezTo>
                  <a:pt x="1178618" y="1118748"/>
                  <a:pt x="907468" y="1108319"/>
                  <a:pt x="711034" y="1117600"/>
                </a:cubicBezTo>
                <a:cubicBezTo>
                  <a:pt x="514600" y="1126881"/>
                  <a:pt x="181046" y="1066123"/>
                  <a:pt x="0" y="1117600"/>
                </a:cubicBezTo>
                <a:cubicBezTo>
                  <a:pt x="-36024" y="862818"/>
                  <a:pt x="40143" y="697418"/>
                  <a:pt x="0" y="569976"/>
                </a:cubicBezTo>
                <a:cubicBezTo>
                  <a:pt x="-40143" y="442534"/>
                  <a:pt x="9344" y="188471"/>
                  <a:pt x="0" y="0"/>
                </a:cubicBezTo>
                <a:close/>
              </a:path>
              <a:path w="6410961" h="1117600" stroke="0" extrusionOk="0">
                <a:moveTo>
                  <a:pt x="0" y="0"/>
                </a:moveTo>
                <a:cubicBezTo>
                  <a:pt x="209817" y="-52282"/>
                  <a:pt x="248350" y="10169"/>
                  <a:pt x="454595" y="0"/>
                </a:cubicBezTo>
                <a:cubicBezTo>
                  <a:pt x="660841" y="-10169"/>
                  <a:pt x="662761" y="26423"/>
                  <a:pt x="845081" y="0"/>
                </a:cubicBezTo>
                <a:cubicBezTo>
                  <a:pt x="1027401" y="-26423"/>
                  <a:pt x="1128266" y="9020"/>
                  <a:pt x="1363786" y="0"/>
                </a:cubicBezTo>
                <a:cubicBezTo>
                  <a:pt x="1599306" y="-9020"/>
                  <a:pt x="1746045" y="8030"/>
                  <a:pt x="1946601" y="0"/>
                </a:cubicBezTo>
                <a:cubicBezTo>
                  <a:pt x="2147158" y="-8030"/>
                  <a:pt x="2360701" y="17397"/>
                  <a:pt x="2593525" y="0"/>
                </a:cubicBezTo>
                <a:cubicBezTo>
                  <a:pt x="2826349" y="-17397"/>
                  <a:pt x="2920750" y="23871"/>
                  <a:pt x="3048121" y="0"/>
                </a:cubicBezTo>
                <a:cubicBezTo>
                  <a:pt x="3175492" y="-23871"/>
                  <a:pt x="3316064" y="12945"/>
                  <a:pt x="3566826" y="0"/>
                </a:cubicBezTo>
                <a:cubicBezTo>
                  <a:pt x="3817589" y="-12945"/>
                  <a:pt x="4132073" y="28214"/>
                  <a:pt x="4277859" y="0"/>
                </a:cubicBezTo>
                <a:cubicBezTo>
                  <a:pt x="4423645" y="-28214"/>
                  <a:pt x="4766233" y="6091"/>
                  <a:pt x="4924784" y="0"/>
                </a:cubicBezTo>
                <a:cubicBezTo>
                  <a:pt x="5083335" y="-6091"/>
                  <a:pt x="5169151" y="44475"/>
                  <a:pt x="5315269" y="0"/>
                </a:cubicBezTo>
                <a:cubicBezTo>
                  <a:pt x="5461387" y="-44475"/>
                  <a:pt x="5665054" y="49309"/>
                  <a:pt x="5769865" y="0"/>
                </a:cubicBezTo>
                <a:cubicBezTo>
                  <a:pt x="5874676" y="-49309"/>
                  <a:pt x="6223562" y="68627"/>
                  <a:pt x="6410961" y="0"/>
                </a:cubicBezTo>
                <a:cubicBezTo>
                  <a:pt x="6444265" y="163824"/>
                  <a:pt x="6356680" y="367179"/>
                  <a:pt x="6410961" y="569976"/>
                </a:cubicBezTo>
                <a:cubicBezTo>
                  <a:pt x="6465242" y="772773"/>
                  <a:pt x="6407258" y="970764"/>
                  <a:pt x="6410961" y="1117600"/>
                </a:cubicBezTo>
                <a:cubicBezTo>
                  <a:pt x="6201743" y="1132971"/>
                  <a:pt x="6052771" y="1117305"/>
                  <a:pt x="5764037" y="1117600"/>
                </a:cubicBezTo>
                <a:cubicBezTo>
                  <a:pt x="5475303" y="1117895"/>
                  <a:pt x="5415240" y="1094482"/>
                  <a:pt x="5245332" y="1117600"/>
                </a:cubicBezTo>
                <a:cubicBezTo>
                  <a:pt x="5075425" y="1140718"/>
                  <a:pt x="4890729" y="1063461"/>
                  <a:pt x="4790736" y="1117600"/>
                </a:cubicBezTo>
                <a:cubicBezTo>
                  <a:pt x="4690743" y="1171739"/>
                  <a:pt x="4360676" y="1086067"/>
                  <a:pt x="4207922" y="1117600"/>
                </a:cubicBezTo>
                <a:cubicBezTo>
                  <a:pt x="4055168" y="1149133"/>
                  <a:pt x="3902522" y="1092465"/>
                  <a:pt x="3817436" y="1117600"/>
                </a:cubicBezTo>
                <a:cubicBezTo>
                  <a:pt x="3732350" y="1142735"/>
                  <a:pt x="3505457" y="1087454"/>
                  <a:pt x="3426950" y="1117600"/>
                </a:cubicBezTo>
                <a:cubicBezTo>
                  <a:pt x="3348443" y="1147746"/>
                  <a:pt x="3104879" y="1110712"/>
                  <a:pt x="2844135" y="1117600"/>
                </a:cubicBezTo>
                <a:cubicBezTo>
                  <a:pt x="2583392" y="1124488"/>
                  <a:pt x="2381095" y="1055390"/>
                  <a:pt x="2197211" y="1117600"/>
                </a:cubicBezTo>
                <a:cubicBezTo>
                  <a:pt x="2013327" y="1179810"/>
                  <a:pt x="1799912" y="1057603"/>
                  <a:pt x="1614397" y="1117600"/>
                </a:cubicBezTo>
                <a:cubicBezTo>
                  <a:pt x="1428882" y="1177597"/>
                  <a:pt x="1345169" y="1107866"/>
                  <a:pt x="1159801" y="1117600"/>
                </a:cubicBezTo>
                <a:cubicBezTo>
                  <a:pt x="974433" y="1127334"/>
                  <a:pt x="789196" y="1111446"/>
                  <a:pt x="641096" y="1117600"/>
                </a:cubicBezTo>
                <a:cubicBezTo>
                  <a:pt x="492996" y="1123754"/>
                  <a:pt x="143895" y="1074747"/>
                  <a:pt x="0" y="1117600"/>
                </a:cubicBezTo>
                <a:cubicBezTo>
                  <a:pt x="-53315" y="964231"/>
                  <a:pt x="44536" y="697066"/>
                  <a:pt x="0" y="581152"/>
                </a:cubicBezTo>
                <a:cubicBezTo>
                  <a:pt x="-44536" y="465238"/>
                  <a:pt x="1502" y="211104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8ED8E3AA-12D5-A20F-1622-2AA64C03313B}"/>
              </a:ext>
            </a:extLst>
          </p:cNvPr>
          <p:cNvSpPr/>
          <p:nvPr/>
        </p:nvSpPr>
        <p:spPr>
          <a:xfrm>
            <a:off x="960000" y="2491287"/>
            <a:ext cx="8458320" cy="27390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867"/>
          </a:p>
        </p:txBody>
      </p:sp>
      <p:sp>
        <p:nvSpPr>
          <p:cNvPr id="8" name="Google Shape;334;p25">
            <a:extLst>
              <a:ext uri="{FF2B5EF4-FFF2-40B4-BE49-F238E27FC236}">
                <a16:creationId xmlns:a16="http://schemas.microsoft.com/office/drawing/2014/main" id="{71B6D62F-C746-FB22-01C1-84E7B11130FA}"/>
              </a:ext>
            </a:extLst>
          </p:cNvPr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SHAP BACKGROUND</a:t>
            </a:r>
            <a:endParaRPr dirty="0"/>
          </a:p>
        </p:txBody>
      </p:sp>
      <p:sp>
        <p:nvSpPr>
          <p:cNvPr id="11" name="Google Shape;324;p24">
            <a:extLst>
              <a:ext uri="{FF2B5EF4-FFF2-40B4-BE49-F238E27FC236}">
                <a16:creationId xmlns:a16="http://schemas.microsoft.com/office/drawing/2014/main" id="{402B6769-2845-23BA-D8FB-B229AE912A10}"/>
              </a:ext>
            </a:extLst>
          </p:cNvPr>
          <p:cNvSpPr txBox="1"/>
          <p:nvPr/>
        </p:nvSpPr>
        <p:spPr>
          <a:xfrm>
            <a:off x="960000" y="1302837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sp>
        <p:nvSpPr>
          <p:cNvPr id="12" name="Google Shape;324;p24">
            <a:extLst>
              <a:ext uri="{FF2B5EF4-FFF2-40B4-BE49-F238E27FC236}">
                <a16:creationId xmlns:a16="http://schemas.microsoft.com/office/drawing/2014/main" id="{B97A2621-A40F-BFFB-CBB6-1832C4DE7129}"/>
              </a:ext>
            </a:extLst>
          </p:cNvPr>
          <p:cNvSpPr txBox="1"/>
          <p:nvPr/>
        </p:nvSpPr>
        <p:spPr>
          <a:xfrm>
            <a:off x="960000" y="1757626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sp>
        <p:nvSpPr>
          <p:cNvPr id="13" name="Google Shape;324;p24">
            <a:extLst>
              <a:ext uri="{FF2B5EF4-FFF2-40B4-BE49-F238E27FC236}">
                <a16:creationId xmlns:a16="http://schemas.microsoft.com/office/drawing/2014/main" id="{71905672-351D-5EB5-95E2-6AB3515BEA71}"/>
              </a:ext>
            </a:extLst>
          </p:cNvPr>
          <p:cNvSpPr txBox="1"/>
          <p:nvPr/>
        </p:nvSpPr>
        <p:spPr>
          <a:xfrm>
            <a:off x="960000" y="5404404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sp>
        <p:nvSpPr>
          <p:cNvPr id="15" name="לחצן פעולה: חזרה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4749A80-27AF-5443-F00D-CC0CD8031FE3}"/>
              </a:ext>
            </a:extLst>
          </p:cNvPr>
          <p:cNvSpPr/>
          <p:nvPr/>
        </p:nvSpPr>
        <p:spPr>
          <a:xfrm>
            <a:off x="11021786" y="5712165"/>
            <a:ext cx="751114" cy="755310"/>
          </a:xfrm>
          <a:prstGeom prst="actionButtonReturn">
            <a:avLst/>
          </a:prstGeom>
          <a:solidFill>
            <a:srgbClr val="00FF41"/>
          </a:solidFill>
          <a:ln>
            <a:solidFill>
              <a:srgbClr val="00F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737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5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FEATURE IMPORTANCE: SHAP ANALYSIS</a:t>
            </a:r>
            <a:endParaRPr dirty="0"/>
          </a:p>
        </p:txBody>
      </p:sp>
      <p:sp>
        <p:nvSpPr>
          <p:cNvPr id="335" name="Google Shape;335;p25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קבוצה 41">
            <a:extLst>
              <a:ext uri="{FF2B5EF4-FFF2-40B4-BE49-F238E27FC236}">
                <a16:creationId xmlns:a16="http://schemas.microsoft.com/office/drawing/2014/main" id="{696318F3-B672-8A57-EC09-D44680083CF8}"/>
              </a:ext>
            </a:extLst>
          </p:cNvPr>
          <p:cNvGrpSpPr/>
          <p:nvPr/>
        </p:nvGrpSpPr>
        <p:grpSpPr>
          <a:xfrm>
            <a:off x="211674" y="1096332"/>
            <a:ext cx="6727968" cy="914515"/>
            <a:chOff x="157022" y="1096332"/>
            <a:chExt cx="6782620" cy="914515"/>
          </a:xfrm>
        </p:grpSpPr>
        <p:pic>
          <p:nvPicPr>
            <p:cNvPr id="41" name="Google Shape;290;p23" descr="image.png">
              <a:extLst>
                <a:ext uri="{FF2B5EF4-FFF2-40B4-BE49-F238E27FC236}">
                  <a16:creationId xmlns:a16="http://schemas.microsoft.com/office/drawing/2014/main" id="{1A2158A6-22F5-9577-31E8-E14EDE9FBB7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7022" y="1096332"/>
              <a:ext cx="6782620" cy="914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25"/>
            <p:cNvSpPr txBox="1"/>
            <p:nvPr/>
          </p:nvSpPr>
          <p:spPr>
            <a:xfrm>
              <a:off x="476247" y="1123947"/>
              <a:ext cx="64307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A little </a:t>
              </a:r>
              <a:r>
                <a:rPr lang="en-US" sz="2000" dirty="0">
                  <a:solidFill>
                    <a:srgbClr val="00FF41"/>
                  </a:solidFill>
                  <a:latin typeface="Rajdhani Medium"/>
                  <a:ea typeface="Rajdhani Medium"/>
                  <a:cs typeface="Rajdhani Medium"/>
                  <a:sym typeface="Rajdhani Medium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mathematical </a:t>
              </a:r>
              <a:r>
                <a:rPr lang="en-US" sz="2000" b="0" i="0" u="none" strike="noStrike" cap="none" dirty="0">
                  <a:solidFill>
                    <a:srgbClr val="00FF41"/>
                  </a:solidFill>
                  <a:latin typeface="Rajdhani Medium"/>
                  <a:ea typeface="Rajdhani Medium"/>
                  <a:cs typeface="Rajdhani Medium"/>
                  <a:sym typeface="Rajdhani Medium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basis</a:t>
              </a:r>
              <a:endParaRPr sz="1800" dirty="0"/>
            </a:p>
          </p:txBody>
        </p:sp>
        <p:sp>
          <p:nvSpPr>
            <p:cNvPr id="341" name="Google Shape;341;p25"/>
            <p:cNvSpPr txBox="1"/>
            <p:nvPr/>
          </p:nvSpPr>
          <p:spPr>
            <a:xfrm>
              <a:off x="476247" y="1495421"/>
              <a:ext cx="64307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Disadvantage: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Doesn’t consider correlations (and there are)</a:t>
              </a:r>
              <a:endParaRPr sz="1800" dirty="0"/>
            </a:p>
          </p:txBody>
        </p:sp>
        <p:sp>
          <p:nvSpPr>
            <p:cNvPr id="342" name="Google Shape;342;p25"/>
            <p:cNvSpPr txBox="1"/>
            <p:nvPr/>
          </p:nvSpPr>
          <p:spPr>
            <a:xfrm>
              <a:off x="238122" y="1172934"/>
              <a:ext cx="264388" cy="380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/>
            </a:p>
          </p:txBody>
        </p:sp>
        <p:sp>
          <p:nvSpPr>
            <p:cNvPr id="343" name="Google Shape;343;p25"/>
            <p:cNvSpPr txBox="1"/>
            <p:nvPr/>
          </p:nvSpPr>
          <p:spPr>
            <a:xfrm>
              <a:off x="238122" y="1544408"/>
              <a:ext cx="264388" cy="380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33594-3C83-17DD-0488-E06E32C27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886" y="989642"/>
            <a:ext cx="4819651" cy="5764366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5;p26">
            <a:extLst>
              <a:ext uri="{FF2B5EF4-FFF2-40B4-BE49-F238E27FC236}">
                <a16:creationId xmlns:a16="http://schemas.microsoft.com/office/drawing/2014/main" id="{64E4B1CC-429B-2987-6B4A-87E5E3F40A09}"/>
              </a:ext>
            </a:extLst>
          </p:cNvPr>
          <p:cNvSpPr txBox="1"/>
          <p:nvPr/>
        </p:nvSpPr>
        <p:spPr>
          <a:xfrm>
            <a:off x="3220343" y="2159344"/>
            <a:ext cx="3122443" cy="688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08000" tIns="36000" rIns="108000" bIns="36000" anchor="t" anchorCtr="0">
            <a:spAutoFit/>
          </a:bodyPr>
          <a:lstStyle/>
          <a:p>
            <a:pPr lvl="0" algn="r"/>
            <a:r>
              <a:rPr lang="en-US" sz="2000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eep directory structures </a:t>
            </a:r>
            <a:r>
              <a:rPr lang="en-US" sz="2000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often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hide fake domain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" name="Google Shape;356;p26">
            <a:extLst>
              <a:ext uri="{FF2B5EF4-FFF2-40B4-BE49-F238E27FC236}">
                <a16:creationId xmlns:a16="http://schemas.microsoft.com/office/drawing/2014/main" id="{806975EA-3592-D031-2B69-870BC23C8645}"/>
              </a:ext>
            </a:extLst>
          </p:cNvPr>
          <p:cNvSpPr txBox="1"/>
          <p:nvPr/>
        </p:nvSpPr>
        <p:spPr>
          <a:xfrm>
            <a:off x="2302689" y="3161291"/>
            <a:ext cx="3448791" cy="380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08000" tIns="36000" rIns="108000" bIns="360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New domains are suspicious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0" name="Google Shape;355;p26">
            <a:extLst>
              <a:ext uri="{FF2B5EF4-FFF2-40B4-BE49-F238E27FC236}">
                <a16:creationId xmlns:a16="http://schemas.microsoft.com/office/drawing/2014/main" id="{65E52689-592E-BA53-F992-304D368B3F70}"/>
              </a:ext>
            </a:extLst>
          </p:cNvPr>
          <p:cNvSpPr txBox="1"/>
          <p:nvPr/>
        </p:nvSpPr>
        <p:spPr>
          <a:xfrm>
            <a:off x="1760681" y="3855462"/>
            <a:ext cx="3096986" cy="380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08000" tIns="36000" rIns="108000" bIns="360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Longer URLs are suspicious</a:t>
            </a:r>
            <a:endParaRPr sz="1800" dirty="0">
              <a:solidFill>
                <a:schemeClr val="tx1"/>
              </a:solidFill>
            </a:endParaRPr>
          </a:p>
        </p:txBody>
      </p:sp>
      <p:cxnSp>
        <p:nvCxnSpPr>
          <p:cNvPr id="12" name="מחבר: מעוקל 11">
            <a:extLst>
              <a:ext uri="{FF2B5EF4-FFF2-40B4-BE49-F238E27FC236}">
                <a16:creationId xmlns:a16="http://schemas.microsoft.com/office/drawing/2014/main" id="{322C82EB-4C25-1BF9-CCC5-173500BC25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04228" y="1341120"/>
            <a:ext cx="1622172" cy="1170558"/>
          </a:xfrm>
          <a:prstGeom prst="curvedConnector3">
            <a:avLst>
              <a:gd name="adj1" fmla="val 50000"/>
            </a:avLst>
          </a:prstGeom>
          <a:ln>
            <a:solidFill>
              <a:srgbClr val="00FF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: מעוקל 17">
            <a:extLst>
              <a:ext uri="{FF2B5EF4-FFF2-40B4-BE49-F238E27FC236}">
                <a16:creationId xmlns:a16="http://schemas.microsoft.com/office/drawing/2014/main" id="{47BA3970-8D0E-8960-858B-309ED7C650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03322" y="1606371"/>
            <a:ext cx="1732859" cy="1729305"/>
          </a:xfrm>
          <a:prstGeom prst="curvedConnector3">
            <a:avLst>
              <a:gd name="adj1" fmla="val 18632"/>
            </a:avLst>
          </a:prstGeom>
          <a:ln>
            <a:solidFill>
              <a:srgbClr val="00FF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: מעוקל 35">
            <a:extLst>
              <a:ext uri="{FF2B5EF4-FFF2-40B4-BE49-F238E27FC236}">
                <a16:creationId xmlns:a16="http://schemas.microsoft.com/office/drawing/2014/main" id="{E01FE67C-1A19-18C0-71FC-C9315E2EF1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48913" y="1901646"/>
            <a:ext cx="2941426" cy="2142962"/>
          </a:xfrm>
          <a:prstGeom prst="curvedConnector3">
            <a:avLst>
              <a:gd name="adj1" fmla="val 16495"/>
            </a:avLst>
          </a:prstGeom>
          <a:ln>
            <a:solidFill>
              <a:srgbClr val="00FF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הסבר: חץ ימינה 42">
            <a:extLst>
              <a:ext uri="{FF2B5EF4-FFF2-40B4-BE49-F238E27FC236}">
                <a16:creationId xmlns:a16="http://schemas.microsoft.com/office/drawing/2014/main" id="{386B6EF7-642A-45E5-E73F-9F976F4173C8}"/>
              </a:ext>
            </a:extLst>
          </p:cNvPr>
          <p:cNvSpPr/>
          <p:nvPr/>
        </p:nvSpPr>
        <p:spPr>
          <a:xfrm>
            <a:off x="260661" y="5126977"/>
            <a:ext cx="6866762" cy="1447412"/>
          </a:xfrm>
          <a:prstGeom prst="rightArrowCallout">
            <a:avLst>
              <a:gd name="adj1" fmla="val 22930"/>
              <a:gd name="adj2" fmla="val 22930"/>
              <a:gd name="adj3" fmla="val 35349"/>
              <a:gd name="adj4" fmla="val 8886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00F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Vertical:</a:t>
            </a:r>
            <a:r>
              <a:rPr lang="en-US" sz="2000" dirty="0">
                <a:solidFill>
                  <a:schemeClr val="tx1"/>
                </a:solidFill>
              </a:rPr>
              <a:t> Features ranked by </a:t>
            </a:r>
            <a:r>
              <a:rPr lang="en-US" sz="2000" u="sng" dirty="0">
                <a:solidFill>
                  <a:schemeClr val="tx1"/>
                </a:solidFill>
              </a:rPr>
              <a:t>importance</a:t>
            </a:r>
            <a:r>
              <a:rPr lang="en-US" sz="2000" dirty="0">
                <a:solidFill>
                  <a:schemeClr val="tx1"/>
                </a:solidFill>
              </a:rPr>
              <a:t> (top=most)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Horizontal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u="sng" dirty="0">
                <a:solidFill>
                  <a:schemeClr val="tx1"/>
                </a:solidFill>
              </a:rPr>
              <a:t>Impact</a:t>
            </a:r>
            <a:r>
              <a:rPr lang="en-US" sz="2000" dirty="0">
                <a:solidFill>
                  <a:schemeClr val="tx1"/>
                </a:solidFill>
              </a:rPr>
              <a:t> on prediction. Right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chemeClr val="tx1"/>
                </a:solidFill>
              </a:rPr>
              <a:t> Phishing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Colors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u="sng" dirty="0">
                <a:solidFill>
                  <a:schemeClr val="tx1"/>
                </a:solidFill>
              </a:rPr>
              <a:t>Feature</a:t>
            </a:r>
            <a:r>
              <a:rPr lang="en-US" sz="2000" dirty="0">
                <a:solidFill>
                  <a:schemeClr val="tx1"/>
                </a:solidFill>
              </a:rPr>
              <a:t> value. Red = High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7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 FEW MORE CAPABILITIES</a:t>
            </a:r>
            <a:endParaRPr dirty="0"/>
          </a:p>
        </p:txBody>
      </p:sp>
      <p:sp>
        <p:nvSpPr>
          <p:cNvPr id="369" name="Google Shape;369;p27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B3981-31E3-19BD-2B81-67EB88187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29" y="1061785"/>
            <a:ext cx="6636113" cy="397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1838C6B-1C5C-300B-BC88-E2F506FA2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8" y="2541052"/>
            <a:ext cx="5203213" cy="42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3C173D48-1590-D9ED-E397-2887BEB1C914}"/>
              </a:ext>
            </a:extLst>
          </p:cNvPr>
          <p:cNvCxnSpPr>
            <a:cxnSpLocks/>
          </p:cNvCxnSpPr>
          <p:nvPr/>
        </p:nvCxnSpPr>
        <p:spPr>
          <a:xfrm>
            <a:off x="5369758" y="1008291"/>
            <a:ext cx="0" cy="5850503"/>
          </a:xfrm>
          <a:prstGeom prst="line">
            <a:avLst/>
          </a:prstGeom>
          <a:ln w="38100">
            <a:solidFill>
              <a:srgbClr val="00FF4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40;p25">
            <a:extLst>
              <a:ext uri="{FF2B5EF4-FFF2-40B4-BE49-F238E27FC236}">
                <a16:creationId xmlns:a16="http://schemas.microsoft.com/office/drawing/2014/main" id="{A5E46724-566A-8FE1-C193-AAF5E1FD13A8}"/>
              </a:ext>
            </a:extLst>
          </p:cNvPr>
          <p:cNvSpPr txBox="1"/>
          <p:nvPr/>
        </p:nvSpPr>
        <p:spPr>
          <a:xfrm>
            <a:off x="192667" y="996022"/>
            <a:ext cx="505299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Error investigation:</a:t>
            </a:r>
          </a:p>
          <a:p>
            <a:pPr lvl="0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1. Start at E[f(x)]: Average dataset score</a:t>
            </a:r>
          </a:p>
          <a:p>
            <a:pPr lvl="0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2. RED: Pushing towards phishing</a:t>
            </a:r>
          </a:p>
          <a:p>
            <a:pPr lvl="0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3. f(x): Final prediction score</a:t>
            </a:r>
          </a:p>
        </p:txBody>
      </p:sp>
      <p:sp>
        <p:nvSpPr>
          <p:cNvPr id="11" name="Google Shape;340;p25">
            <a:extLst>
              <a:ext uri="{FF2B5EF4-FFF2-40B4-BE49-F238E27FC236}">
                <a16:creationId xmlns:a16="http://schemas.microsoft.com/office/drawing/2014/main" id="{6520527E-BB65-E9EF-09E6-2C4B9B0F603D}"/>
              </a:ext>
            </a:extLst>
          </p:cNvPr>
          <p:cNvSpPr txBox="1"/>
          <p:nvPr/>
        </p:nvSpPr>
        <p:spPr>
          <a:xfrm>
            <a:off x="6822244" y="5308997"/>
            <a:ext cx="49179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/>
            <a:r>
              <a:rPr lang="en-US" sz="2400" b="1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Aggregative view:</a:t>
            </a:r>
          </a:p>
          <a:p>
            <a:pPr lvl="0" algn="r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URL general Structure and External Service Checks are the primary drivers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39A9F04-9E8C-D8CA-3110-383E2D494194}"/>
              </a:ext>
            </a:extLst>
          </p:cNvPr>
          <p:cNvSpPr txBox="1"/>
          <p:nvPr/>
        </p:nvSpPr>
        <p:spPr>
          <a:xfrm>
            <a:off x="0" y="6309862"/>
            <a:ext cx="20800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False Negative</a:t>
            </a:r>
          </a:p>
          <a:p>
            <a:pPr algn="ctr"/>
            <a:r>
              <a:rPr lang="en-US" dirty="0">
                <a:solidFill>
                  <a:srgbClr val="1F1F1F"/>
                </a:solidFill>
                <a:highlight>
                  <a:srgbClr val="FFFF00"/>
                </a:highlight>
                <a:latin typeface="Courier New" panose="02070309020205020404" pitchFamily="49" charset="0"/>
              </a:rPr>
              <a:t>(</a:t>
            </a: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</a:rPr>
              <a:t>Missed phishing)</a:t>
            </a:r>
            <a:endParaRPr lang="he-IL" dirty="0"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2;p28" descr="image.png">
            <a:extLst>
              <a:ext uri="{FF2B5EF4-FFF2-40B4-BE49-F238E27FC236}">
                <a16:creationId xmlns:a16="http://schemas.microsoft.com/office/drawing/2014/main" id="{4E7C9023-3D8C-8D1B-C081-B6E9119C7F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2170" y="5422785"/>
            <a:ext cx="7701300" cy="106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1371259"/>
            <a:ext cx="3486150" cy="375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2925" y="1371259"/>
            <a:ext cx="3486150" cy="375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4825" y="1371259"/>
            <a:ext cx="3486150" cy="375625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8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(MY-) FUTURE WORK</a:t>
            </a:r>
            <a:endParaRPr dirty="0"/>
          </a:p>
        </p:txBody>
      </p:sp>
      <p:sp>
        <p:nvSpPr>
          <p:cNvPr id="385" name="Google Shape;385;p28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2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33600" y="1666534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 txBox="1"/>
          <p:nvPr/>
        </p:nvSpPr>
        <p:spPr>
          <a:xfrm>
            <a:off x="803910" y="2238034"/>
            <a:ext cx="30403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ERROR ANALYSIS</a:t>
            </a:r>
            <a:endParaRPr sz="2000" i="1" dirty="0"/>
          </a:p>
        </p:txBody>
      </p:sp>
      <p:sp>
        <p:nvSpPr>
          <p:cNvPr id="388" name="Google Shape;388;p28"/>
          <p:cNvSpPr txBox="1"/>
          <p:nvPr/>
        </p:nvSpPr>
        <p:spPr>
          <a:xfrm>
            <a:off x="876300" y="2657134"/>
            <a:ext cx="28956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Examination of every single FALSE</a:t>
            </a:r>
            <a:r>
              <a:rPr lang="he-IL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endParaRPr lang="en-US" sz="2400" b="0" i="0" u="none" strike="noStrike" cap="none" dirty="0">
              <a:solidFill>
                <a:srgbClr val="CBD5E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(A characteristic of good classifiers)</a:t>
            </a:r>
            <a:endParaRPr sz="2000" dirty="0"/>
          </a:p>
        </p:txBody>
      </p:sp>
      <p:pic>
        <p:nvPicPr>
          <p:cNvPr id="389" name="Google Shape;389;p2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29312" y="1666534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8"/>
          <p:cNvSpPr txBox="1"/>
          <p:nvPr/>
        </p:nvSpPr>
        <p:spPr>
          <a:xfrm>
            <a:off x="4575810" y="2238034"/>
            <a:ext cx="30403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ADVERSARIAL TESTING</a:t>
            </a:r>
            <a:endParaRPr sz="2000" i="1" dirty="0"/>
          </a:p>
        </p:txBody>
      </p:sp>
      <p:sp>
        <p:nvSpPr>
          <p:cNvPr id="391" name="Google Shape;391;p28"/>
          <p:cNvSpPr txBox="1"/>
          <p:nvPr/>
        </p:nvSpPr>
        <p:spPr>
          <a:xfrm>
            <a:off x="4648200" y="2657134"/>
            <a:ext cx="2895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(Cool and-) Essential for understanding vulnerability to sophisticated attacks</a:t>
            </a:r>
            <a:endParaRPr sz="2000" dirty="0"/>
          </a:p>
        </p:txBody>
      </p:sp>
      <p:pic>
        <p:nvPicPr>
          <p:cNvPr id="392" name="Google Shape;392;p2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77400" y="1666534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8"/>
          <p:cNvSpPr txBox="1"/>
          <p:nvPr/>
        </p:nvSpPr>
        <p:spPr>
          <a:xfrm>
            <a:off x="8347710" y="2238034"/>
            <a:ext cx="30403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DEEP LEARNING</a:t>
            </a:r>
            <a:endParaRPr sz="2000" i="1" dirty="0"/>
          </a:p>
        </p:txBody>
      </p:sp>
      <p:sp>
        <p:nvSpPr>
          <p:cNvPr id="394" name="Google Shape;394;p28"/>
          <p:cNvSpPr txBox="1"/>
          <p:nvPr/>
        </p:nvSpPr>
        <p:spPr>
          <a:xfrm>
            <a:off x="8420100" y="2657134"/>
            <a:ext cx="2895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Implement NN </a:t>
            </a:r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</a:t>
            </a: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LSTM/LLM) on raw URL for powerful semantic analysis</a:t>
            </a:r>
            <a:endParaRPr sz="2000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E2BC6FC-F0EC-33B0-F534-46F7AF25E4E9}"/>
              </a:ext>
            </a:extLst>
          </p:cNvPr>
          <p:cNvSpPr txBox="1"/>
          <p:nvPr/>
        </p:nvSpPr>
        <p:spPr>
          <a:xfrm>
            <a:off x="2157411" y="5979224"/>
            <a:ext cx="7656059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rgbClr val="CBD5E1"/>
                </a:solidFill>
                <a:latin typeface="Rajdhani Medium"/>
                <a:cs typeface="Rajdhani Medium"/>
              </a:rPr>
              <a:t>Specialization and research on </a:t>
            </a:r>
            <a:r>
              <a:rPr lang="en-US" sz="2400" b="1" dirty="0">
                <a:solidFill>
                  <a:srgbClr val="CBD5E1"/>
                </a:solidFill>
                <a:latin typeface="Rajdhani Medium"/>
                <a:cs typeface="Rajdhani Medium"/>
              </a:rPr>
              <a:t>additional external features</a:t>
            </a:r>
          </a:p>
        </p:txBody>
      </p:sp>
      <p:pic>
        <p:nvPicPr>
          <p:cNvPr id="5" name="גרפיקה 4" descr="חקלאות קו מיתאר">
            <a:extLst>
              <a:ext uri="{FF2B5EF4-FFF2-40B4-BE49-F238E27FC236}">
                <a16:creationId xmlns:a16="http://schemas.microsoft.com/office/drawing/2014/main" id="{D318BFDF-5459-8CB5-67E4-4834A168B5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75020" y="5548711"/>
            <a:ext cx="430513" cy="4305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066465"/>
            <a:ext cx="5372100" cy="342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2956156"/>
            <a:ext cx="5550354" cy="327256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AT LAST</a:t>
            </a:r>
            <a:endParaRPr dirty="0"/>
          </a:p>
        </p:txBody>
      </p:sp>
      <p:sp>
        <p:nvSpPr>
          <p:cNvPr id="403" name="Google Shape;403;p29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952500" y="2232470"/>
            <a:ext cx="4990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CONCLUSION</a:t>
            </a:r>
            <a:endParaRPr sz="2000" dirty="0"/>
          </a:p>
        </p:txBody>
      </p:sp>
      <p:sp>
        <p:nvSpPr>
          <p:cNvPr id="405" name="Google Shape;405;p29"/>
          <p:cNvSpPr/>
          <p:nvPr/>
        </p:nvSpPr>
        <p:spPr>
          <a:xfrm>
            <a:off x="857250" y="2314115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857250" y="2895143"/>
            <a:ext cx="49906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 (relatively) modern model identifies phishing effectively based on URL structure and minimal external info.</a:t>
            </a:r>
            <a:endParaRPr sz="2000" dirty="0"/>
          </a:p>
        </p:txBody>
      </p:sp>
      <p:sp>
        <p:nvSpPr>
          <p:cNvPr id="407" name="Google Shape;407;p29"/>
          <p:cNvSpPr txBox="1"/>
          <p:nvPr/>
        </p:nvSpPr>
        <p:spPr>
          <a:xfrm>
            <a:off x="1238250" y="4212689"/>
            <a:ext cx="45148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</a:t>
            </a: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ustomized use-cases –</a:t>
            </a:r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an </a:t>
            </a: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internal-only model is often sufficient for alerting.</a:t>
            </a:r>
            <a:endParaRPr sz="2000" dirty="0"/>
          </a:p>
        </p:txBody>
      </p:sp>
      <p:sp>
        <p:nvSpPr>
          <p:cNvPr id="408" name="Google Shape;408;p29"/>
          <p:cNvSpPr txBox="1"/>
          <p:nvPr/>
        </p:nvSpPr>
        <p:spPr>
          <a:xfrm>
            <a:off x="6610350" y="3122160"/>
            <a:ext cx="4990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800" b="1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DISCUSSION</a:t>
            </a:r>
            <a:endParaRPr sz="2000" dirty="0"/>
          </a:p>
        </p:txBody>
      </p:sp>
      <p:sp>
        <p:nvSpPr>
          <p:cNvPr id="409" name="Google Shape;409;p29"/>
          <p:cNvSpPr/>
          <p:nvPr/>
        </p:nvSpPr>
        <p:spPr>
          <a:xfrm>
            <a:off x="6515100" y="3203805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6753225" y="3727683"/>
            <a:ext cx="48477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Multicollinearity </a:t>
            </a:r>
            <a:r>
              <a:rPr lang="en-US" sz="2400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for </a:t>
            </a: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counting elements (less critical for non-linear models).</a:t>
            </a:r>
            <a:endParaRPr sz="2000" dirty="0"/>
          </a:p>
        </p:txBody>
      </p:sp>
      <p:sp>
        <p:nvSpPr>
          <p:cNvPr id="412" name="Google Shape;412;p29"/>
          <p:cNvSpPr txBox="1"/>
          <p:nvPr/>
        </p:nvSpPr>
        <p:spPr>
          <a:xfrm>
            <a:off x="6515100" y="3695025"/>
            <a:ext cx="114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 dirty="0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DC466897-4078-D924-3351-875C1BE4A827}"/>
              </a:ext>
            </a:extLst>
          </p:cNvPr>
          <p:cNvGrpSpPr/>
          <p:nvPr/>
        </p:nvGrpSpPr>
        <p:grpSpPr>
          <a:xfrm>
            <a:off x="6515100" y="4631350"/>
            <a:ext cx="5085871" cy="1509986"/>
            <a:chOff x="6515100" y="4048567"/>
            <a:chExt cx="5085871" cy="1509986"/>
          </a:xfrm>
        </p:grpSpPr>
        <p:sp>
          <p:nvSpPr>
            <p:cNvPr id="411" name="Google Shape;411;p29"/>
            <p:cNvSpPr txBox="1"/>
            <p:nvPr/>
          </p:nvSpPr>
          <p:spPr>
            <a:xfrm>
              <a:off x="6753224" y="4081225"/>
              <a:ext cx="484774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n-US" sz="24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Limitations: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Method is </a:t>
              </a:r>
              <a:r>
                <a:rPr lang="en-US" sz="2400" b="0" i="0" u="sng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simplistic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; detects a lot of "dumb" attacks.</a:t>
              </a:r>
            </a:p>
            <a:p>
              <a:pPr lvl="0"/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Top</a:t>
              </a:r>
              <a:r>
                <a:rPr lang="en-US" sz="24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-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defense</a:t>
              </a:r>
              <a:r>
                <a:rPr lang="en-US" sz="24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against </a:t>
              </a:r>
              <a:r>
                <a:rPr lang="en-US" sz="2400" u="sng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sophisticated</a:t>
              </a:r>
              <a:r>
                <a:rPr lang="en-US" sz="24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attacks </a:t>
              </a:r>
              <a:r>
                <a:rPr lang="en-US" sz="24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Wingdings" panose="05000000000000000000" pitchFamily="2" charset="2"/>
                </a:rPr>
                <a:t> 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include </a:t>
              </a:r>
              <a:r>
                <a:rPr lang="en-US" sz="2400" b="0" i="0" u="sng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content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analysis.</a:t>
              </a:r>
              <a:endParaRPr sz="2000" dirty="0"/>
            </a:p>
          </p:txBody>
        </p:sp>
        <p:sp>
          <p:nvSpPr>
            <p:cNvPr id="413" name="Google Shape;413;p29"/>
            <p:cNvSpPr txBox="1"/>
            <p:nvPr/>
          </p:nvSpPr>
          <p:spPr>
            <a:xfrm>
              <a:off x="6515100" y="4048567"/>
              <a:ext cx="1143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 dirty="0"/>
            </a:p>
          </p:txBody>
        </p:sp>
      </p:grpSp>
      <p:sp>
        <p:nvSpPr>
          <p:cNvPr id="2" name="Google Shape;413;p29">
            <a:extLst>
              <a:ext uri="{FF2B5EF4-FFF2-40B4-BE49-F238E27FC236}">
                <a16:creationId xmlns:a16="http://schemas.microsoft.com/office/drawing/2014/main" id="{3C98202E-A63C-970C-B036-4AD567B694FC}"/>
              </a:ext>
            </a:extLst>
          </p:cNvPr>
          <p:cNvSpPr txBox="1"/>
          <p:nvPr/>
        </p:nvSpPr>
        <p:spPr>
          <a:xfrm>
            <a:off x="1000125" y="4180031"/>
            <a:ext cx="114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 dirty="0"/>
          </a:p>
        </p:txBody>
      </p:sp>
      <p:pic>
        <p:nvPicPr>
          <p:cNvPr id="6154" name="Picture 10" descr="Critique, but Don't Criticize - IACET">
            <a:extLst>
              <a:ext uri="{FF2B5EF4-FFF2-40B4-BE49-F238E27FC236}">
                <a16:creationId xmlns:a16="http://schemas.microsoft.com/office/drawing/2014/main" id="{86C0DC4E-AC66-C6F2-D012-65E0D46A7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6" b="8948"/>
          <a:stretch>
            <a:fillRect/>
          </a:stretch>
        </p:blipFill>
        <p:spPr bwMode="auto">
          <a:xfrm rot="358816">
            <a:off x="7288496" y="1041321"/>
            <a:ext cx="4246881" cy="167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6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409" grpId="0" animBg="1"/>
      <p:bldP spid="410" grpId="0"/>
      <p:bldP spid="4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תמונה שמכילה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6AEDBE8-75D1-B4D1-FAF6-6DC706474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66762"/>
            <a:ext cx="9753600" cy="5324475"/>
          </a:xfrm>
          <a:prstGeom prst="rect">
            <a:avLst/>
          </a:prstGeom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9598" y="1501350"/>
            <a:ext cx="5372100" cy="222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8875" y="3675615"/>
            <a:ext cx="5372100" cy="26431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INTRODUCTION &amp; MOTIVATION</a:t>
            </a:r>
            <a:endParaRPr dirty="0"/>
          </a:p>
        </p:txBody>
      </p:sp>
      <p:sp>
        <p:nvSpPr>
          <p:cNvPr id="97" name="Google Shape;97;p14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932498" y="1749000"/>
            <a:ext cx="50206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PROBLEM &amp; CHALLENGE</a:t>
            </a:r>
            <a:endParaRPr sz="1600" dirty="0"/>
          </a:p>
        </p:txBody>
      </p:sp>
      <p:sp>
        <p:nvSpPr>
          <p:cNvPr id="99" name="Google Shape;99;p14"/>
          <p:cNvSpPr/>
          <p:nvPr/>
        </p:nvSpPr>
        <p:spPr>
          <a:xfrm>
            <a:off x="837248" y="1756620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581775" y="3923265"/>
            <a:ext cx="50206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PROJECT GOAL</a:t>
            </a:r>
            <a:endParaRPr sz="1600"/>
          </a:p>
        </p:txBody>
      </p:sp>
      <p:sp>
        <p:nvSpPr>
          <p:cNvPr id="101" name="Google Shape;101;p14"/>
          <p:cNvSpPr/>
          <p:nvPr/>
        </p:nvSpPr>
        <p:spPr>
          <a:xfrm>
            <a:off x="6491287" y="3931739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075373" y="2158575"/>
            <a:ext cx="46386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Phishing – a leading cause of data breaches.</a:t>
            </a:r>
            <a:endParaRPr sz="1800"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6724650" y="4302360"/>
            <a:ext cx="48777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Leverage a Data Article 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for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phishing detection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</a:t>
            </a:r>
            <a:endParaRPr sz="1800"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837248" y="2158575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A4076C21-436D-B82B-3AF4-4251B7E7E173}"/>
              </a:ext>
            </a:extLst>
          </p:cNvPr>
          <p:cNvGrpSpPr/>
          <p:nvPr/>
        </p:nvGrpSpPr>
        <p:grpSpPr>
          <a:xfrm>
            <a:off x="837248" y="2690375"/>
            <a:ext cx="4876800" cy="923330"/>
            <a:chOff x="828675" y="3819525"/>
            <a:chExt cx="4876800" cy="923330"/>
          </a:xfrm>
        </p:grpSpPr>
        <p:sp>
          <p:nvSpPr>
            <p:cNvPr id="103" name="Google Shape;103;p14"/>
            <p:cNvSpPr txBox="1"/>
            <p:nvPr/>
          </p:nvSpPr>
          <p:spPr>
            <a:xfrm>
              <a:off x="1066800" y="3819525"/>
              <a:ext cx="4638675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The Challenge: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Attackers constantly </a:t>
              </a:r>
              <a:r>
                <a:rPr lang="en-US" sz="2000" b="0" i="1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evolve URL patterns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to evade static detection rules.</a:t>
              </a:r>
              <a:endParaRPr sz="1800" dirty="0"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828675" y="3819525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/>
            </a:p>
          </p:txBody>
        </p:sp>
      </p:grpSp>
      <p:sp>
        <p:nvSpPr>
          <p:cNvPr id="109" name="Google Shape;109;p14"/>
          <p:cNvSpPr txBox="1"/>
          <p:nvPr/>
        </p:nvSpPr>
        <p:spPr>
          <a:xfrm>
            <a:off x="6486525" y="4332840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E5B87CE6-3A92-84B0-BA45-4296B05E6C72}"/>
              </a:ext>
            </a:extLst>
          </p:cNvPr>
          <p:cNvGrpSpPr/>
          <p:nvPr/>
        </p:nvGrpSpPr>
        <p:grpSpPr>
          <a:xfrm>
            <a:off x="6486525" y="4736079"/>
            <a:ext cx="4876800" cy="461665"/>
            <a:chOff x="6486525" y="3799205"/>
            <a:chExt cx="4876800" cy="461665"/>
          </a:xfrm>
        </p:grpSpPr>
        <p:sp>
          <p:nvSpPr>
            <p:cNvPr id="105" name="Google Shape;105;p14"/>
            <p:cNvSpPr txBox="1"/>
            <p:nvPr/>
          </p:nvSpPr>
          <p:spPr>
            <a:xfrm>
              <a:off x="6724650" y="3799205"/>
              <a:ext cx="46386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Build a robust, end-to-end ML pipeline.</a:t>
              </a:r>
              <a:endParaRPr sz="1800" dirty="0"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6486525" y="3819525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</p:grp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2D626562-8141-7D38-2BDC-C4ED1564F637}"/>
              </a:ext>
            </a:extLst>
          </p:cNvPr>
          <p:cNvGrpSpPr/>
          <p:nvPr/>
        </p:nvGrpSpPr>
        <p:grpSpPr>
          <a:xfrm>
            <a:off x="6500812" y="5177121"/>
            <a:ext cx="4876800" cy="923330"/>
            <a:chOff x="6486525" y="4217670"/>
            <a:chExt cx="4876800" cy="923330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6724650" y="4217670"/>
              <a:ext cx="4638675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Analyze feature importance and other additive aspects beyond the baseline paper.</a:t>
              </a:r>
              <a:endParaRPr sz="1800" dirty="0"/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6486525" y="4248150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</p:grpSp>
      <p:pic>
        <p:nvPicPr>
          <p:cNvPr id="3086" name="Picture 14" descr="Phishing remains primary gateway for cyber criminals">
            <a:extLst>
              <a:ext uri="{FF2B5EF4-FFF2-40B4-BE49-F238E27FC236}">
                <a16:creationId xmlns:a16="http://schemas.microsoft.com/office/drawing/2014/main" id="{44493428-BADE-BE07-79BB-CEB4DB391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5AACE1"/>
              </a:clrFrom>
              <a:clrTo>
                <a:srgbClr val="5AAC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5566" r="2504" b="11944"/>
          <a:stretch>
            <a:fillRect/>
          </a:stretch>
        </p:blipFill>
        <p:spPr bwMode="auto">
          <a:xfrm>
            <a:off x="932498" y="4124370"/>
            <a:ext cx="4305300" cy="21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n old man fishing on boat in isolated white background illustration. Old man fishing illustrations">
            <a:extLst>
              <a:ext uri="{FF2B5EF4-FFF2-40B4-BE49-F238E27FC236}">
                <a16:creationId xmlns:a16="http://schemas.microsoft.com/office/drawing/2014/main" id="{4D7A2AE2-9D0C-2125-63C3-2CAC7BFA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7730">
            <a:off x="7077507" y="909963"/>
            <a:ext cx="3694835" cy="277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156802E5-8739-8068-821B-39B5BA433855}"/>
              </a:ext>
            </a:extLst>
          </p:cNvPr>
          <p:cNvGrpSpPr/>
          <p:nvPr/>
        </p:nvGrpSpPr>
        <p:grpSpPr>
          <a:xfrm>
            <a:off x="3221433" y="179615"/>
            <a:ext cx="8747410" cy="4730495"/>
            <a:chOff x="3053446" y="1186541"/>
            <a:chExt cx="9016535" cy="4679901"/>
          </a:xfrm>
        </p:grpSpPr>
        <p:pic>
          <p:nvPicPr>
            <p:cNvPr id="6" name="תמונה 5" descr="תמונה שמכילה טקסט, צילום מסך, מודל בתלת ממד, אומנות&#10;&#10;תוכן בינה מלאכותית גנרטיבית עשוי להיות שגוי.">
              <a:extLst>
                <a:ext uri="{FF2B5EF4-FFF2-40B4-BE49-F238E27FC236}">
                  <a16:creationId xmlns:a16="http://schemas.microsoft.com/office/drawing/2014/main" id="{AA69316E-E62B-971A-0F4A-51B18F414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106" b="13039"/>
            <a:stretch>
              <a:fillRect/>
            </a:stretch>
          </p:blipFill>
          <p:spPr>
            <a:xfrm>
              <a:off x="3053446" y="1186541"/>
              <a:ext cx="9016535" cy="467990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0BC2094F-86C3-A12A-0360-6F95AF5D83BA}"/>
                </a:ext>
              </a:extLst>
            </p:cNvPr>
            <p:cNvSpPr/>
            <p:nvPr/>
          </p:nvSpPr>
          <p:spPr>
            <a:xfrm>
              <a:off x="8730615" y="3429000"/>
              <a:ext cx="14668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2D1EF49B-90D3-CDB0-0483-67DC0C87A25E}"/>
                </a:ext>
              </a:extLst>
            </p:cNvPr>
            <p:cNvSpPr/>
            <p:nvPr/>
          </p:nvSpPr>
          <p:spPr>
            <a:xfrm>
              <a:off x="7440930" y="3429000"/>
              <a:ext cx="19412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4C8D0A47-475B-2116-F978-AA4FF6C9E9D0}"/>
                </a:ext>
              </a:extLst>
            </p:cNvPr>
            <p:cNvSpPr/>
            <p:nvPr/>
          </p:nvSpPr>
          <p:spPr>
            <a:xfrm>
              <a:off x="6248307" y="3429000"/>
              <a:ext cx="144873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1" name="Google Shape;420;p30">
            <a:extLst>
              <a:ext uri="{FF2B5EF4-FFF2-40B4-BE49-F238E27FC236}">
                <a16:creationId xmlns:a16="http://schemas.microsoft.com/office/drawing/2014/main" id="{14E82BC7-CE98-9C59-B126-4E0F5654E4EA}"/>
              </a:ext>
            </a:extLst>
          </p:cNvPr>
          <p:cNvSpPr txBox="1"/>
          <p:nvPr/>
        </p:nvSpPr>
        <p:spPr>
          <a:xfrm>
            <a:off x="362780" y="4474602"/>
            <a:ext cx="2858653" cy="615553"/>
          </a:xfrm>
          <a:prstGeom prst="rect">
            <a:avLst/>
          </a:prstGeom>
          <a:solidFill>
            <a:srgbClr val="00FF41"/>
          </a:solidFill>
          <a:ln>
            <a:noFill/>
          </a:ln>
          <a:effectLst>
            <a:softEdge rad="63500"/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tx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QUESTIONS</a:t>
            </a: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7170" name="Picture 2" descr="Questions: Why Do They Matter? | Faculty Focus">
            <a:extLst>
              <a:ext uri="{FF2B5EF4-FFF2-40B4-BE49-F238E27FC236}">
                <a16:creationId xmlns:a16="http://schemas.microsoft.com/office/drawing/2014/main" id="{7A8251CC-96CA-75F1-4577-32B7FB34E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BD413"/>
              </a:clrFrom>
              <a:clrTo>
                <a:srgbClr val="FBD41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7" y="5057497"/>
            <a:ext cx="3235874" cy="171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INSTEAD OF </a:t>
            </a:r>
            <a:r>
              <a:rPr lang="en-US" sz="3150" b="1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RELATED WORK</a:t>
            </a:r>
            <a:endParaRPr lang="en-US" dirty="0"/>
          </a:p>
        </p:txBody>
      </p:sp>
      <p:sp>
        <p:nvSpPr>
          <p:cNvPr id="119" name="Google Shape;119;p15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תמונה 2" descr="תמונה שמכילה טקסט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4623958-5EFD-3CFB-1917-0CAE7FAEC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59"/>
          <a:stretch>
            <a:fillRect/>
          </a:stretch>
        </p:blipFill>
        <p:spPr>
          <a:xfrm>
            <a:off x="0" y="902983"/>
            <a:ext cx="12203493" cy="6000199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C8C09E94-41FD-92B1-8716-3956B394EABD}"/>
              </a:ext>
            </a:extLst>
          </p:cNvPr>
          <p:cNvSpPr/>
          <p:nvPr/>
        </p:nvSpPr>
        <p:spPr>
          <a:xfrm>
            <a:off x="110836" y="6189518"/>
            <a:ext cx="2992582" cy="527337"/>
          </a:xfrm>
          <a:prstGeom prst="rect">
            <a:avLst/>
          </a:prstGeom>
          <a:noFill/>
          <a:ln w="76200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4028997070">
                  <a:custGeom>
                    <a:avLst/>
                    <a:gdLst>
                      <a:gd name="csX0" fmla="*/ 0 w 2992582"/>
                      <a:gd name="csY0" fmla="*/ 0 h 640772"/>
                      <a:gd name="csX1" fmla="*/ 538665 w 2992582"/>
                      <a:gd name="csY1" fmla="*/ 0 h 640772"/>
                      <a:gd name="csX2" fmla="*/ 1197033 w 2992582"/>
                      <a:gd name="csY2" fmla="*/ 0 h 640772"/>
                      <a:gd name="csX3" fmla="*/ 1735698 w 2992582"/>
                      <a:gd name="csY3" fmla="*/ 0 h 640772"/>
                      <a:gd name="csX4" fmla="*/ 2394066 w 2992582"/>
                      <a:gd name="csY4" fmla="*/ 0 h 640772"/>
                      <a:gd name="csX5" fmla="*/ 2992582 w 2992582"/>
                      <a:gd name="csY5" fmla="*/ 0 h 640772"/>
                      <a:gd name="csX6" fmla="*/ 2992582 w 2992582"/>
                      <a:gd name="csY6" fmla="*/ 313978 h 640772"/>
                      <a:gd name="csX7" fmla="*/ 2992582 w 2992582"/>
                      <a:gd name="csY7" fmla="*/ 640772 h 640772"/>
                      <a:gd name="csX8" fmla="*/ 2453917 w 2992582"/>
                      <a:gd name="csY8" fmla="*/ 640772 h 640772"/>
                      <a:gd name="csX9" fmla="*/ 1825475 w 2992582"/>
                      <a:gd name="csY9" fmla="*/ 640772 h 640772"/>
                      <a:gd name="csX10" fmla="*/ 1197033 w 2992582"/>
                      <a:gd name="csY10" fmla="*/ 640772 h 640772"/>
                      <a:gd name="csX11" fmla="*/ 598516 w 2992582"/>
                      <a:gd name="csY11" fmla="*/ 640772 h 640772"/>
                      <a:gd name="csX12" fmla="*/ 0 w 2992582"/>
                      <a:gd name="csY12" fmla="*/ 640772 h 640772"/>
                      <a:gd name="csX13" fmla="*/ 0 w 2992582"/>
                      <a:gd name="csY13" fmla="*/ 326794 h 640772"/>
                      <a:gd name="csX14" fmla="*/ 0 w 2992582"/>
                      <a:gd name="csY14" fmla="*/ 0 h 6407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</a:cxnLst>
                    <a:rect l="l" t="t" r="r" b="b"/>
                    <a:pathLst>
                      <a:path w="2992582" h="640772" extrusionOk="0">
                        <a:moveTo>
                          <a:pt x="0" y="0"/>
                        </a:moveTo>
                        <a:cubicBezTo>
                          <a:pt x="153110" y="-37659"/>
                          <a:pt x="413991" y="10231"/>
                          <a:pt x="538665" y="0"/>
                        </a:cubicBezTo>
                        <a:cubicBezTo>
                          <a:pt x="663340" y="-10231"/>
                          <a:pt x="1012483" y="78109"/>
                          <a:pt x="1197033" y="0"/>
                        </a:cubicBezTo>
                        <a:cubicBezTo>
                          <a:pt x="1381583" y="-78109"/>
                          <a:pt x="1517503" y="11020"/>
                          <a:pt x="1735698" y="0"/>
                        </a:cubicBezTo>
                        <a:cubicBezTo>
                          <a:pt x="1953894" y="-11020"/>
                          <a:pt x="2245452" y="13895"/>
                          <a:pt x="2394066" y="0"/>
                        </a:cubicBezTo>
                        <a:cubicBezTo>
                          <a:pt x="2542680" y="-13895"/>
                          <a:pt x="2798523" y="44007"/>
                          <a:pt x="2992582" y="0"/>
                        </a:cubicBezTo>
                        <a:cubicBezTo>
                          <a:pt x="3009377" y="138806"/>
                          <a:pt x="2955111" y="249184"/>
                          <a:pt x="2992582" y="313978"/>
                        </a:cubicBezTo>
                        <a:cubicBezTo>
                          <a:pt x="3030053" y="378772"/>
                          <a:pt x="2962523" y="568875"/>
                          <a:pt x="2992582" y="640772"/>
                        </a:cubicBezTo>
                        <a:cubicBezTo>
                          <a:pt x="2858190" y="649348"/>
                          <a:pt x="2708485" y="582002"/>
                          <a:pt x="2453917" y="640772"/>
                        </a:cubicBezTo>
                        <a:cubicBezTo>
                          <a:pt x="2199349" y="699542"/>
                          <a:pt x="2081154" y="614601"/>
                          <a:pt x="1825475" y="640772"/>
                        </a:cubicBezTo>
                        <a:cubicBezTo>
                          <a:pt x="1569796" y="666943"/>
                          <a:pt x="1370238" y="632076"/>
                          <a:pt x="1197033" y="640772"/>
                        </a:cubicBezTo>
                        <a:cubicBezTo>
                          <a:pt x="1023828" y="649468"/>
                          <a:pt x="725948" y="590823"/>
                          <a:pt x="598516" y="640772"/>
                        </a:cubicBezTo>
                        <a:cubicBezTo>
                          <a:pt x="471084" y="690721"/>
                          <a:pt x="258555" y="579175"/>
                          <a:pt x="0" y="640772"/>
                        </a:cubicBezTo>
                        <a:cubicBezTo>
                          <a:pt x="-22184" y="557588"/>
                          <a:pt x="12800" y="428528"/>
                          <a:pt x="0" y="326794"/>
                        </a:cubicBezTo>
                        <a:cubicBezTo>
                          <a:pt x="-12800" y="225060"/>
                          <a:pt x="23686" y="105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040B3882-7314-B3AD-9B7B-EBAF3B99E27F}"/>
              </a:ext>
            </a:extLst>
          </p:cNvPr>
          <p:cNvSpPr/>
          <p:nvPr/>
        </p:nvSpPr>
        <p:spPr>
          <a:xfrm>
            <a:off x="3103418" y="4942609"/>
            <a:ext cx="5985164" cy="640772"/>
          </a:xfrm>
          <a:prstGeom prst="rect">
            <a:avLst/>
          </a:prstGeom>
          <a:noFill/>
          <a:ln w="76200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4028997070">
                  <a:custGeom>
                    <a:avLst/>
                    <a:gdLst>
                      <a:gd name="csX0" fmla="*/ 0 w 2992582"/>
                      <a:gd name="csY0" fmla="*/ 0 h 640772"/>
                      <a:gd name="csX1" fmla="*/ 538665 w 2992582"/>
                      <a:gd name="csY1" fmla="*/ 0 h 640772"/>
                      <a:gd name="csX2" fmla="*/ 1197033 w 2992582"/>
                      <a:gd name="csY2" fmla="*/ 0 h 640772"/>
                      <a:gd name="csX3" fmla="*/ 1735698 w 2992582"/>
                      <a:gd name="csY3" fmla="*/ 0 h 640772"/>
                      <a:gd name="csX4" fmla="*/ 2394066 w 2992582"/>
                      <a:gd name="csY4" fmla="*/ 0 h 640772"/>
                      <a:gd name="csX5" fmla="*/ 2992582 w 2992582"/>
                      <a:gd name="csY5" fmla="*/ 0 h 640772"/>
                      <a:gd name="csX6" fmla="*/ 2992582 w 2992582"/>
                      <a:gd name="csY6" fmla="*/ 313978 h 640772"/>
                      <a:gd name="csX7" fmla="*/ 2992582 w 2992582"/>
                      <a:gd name="csY7" fmla="*/ 640772 h 640772"/>
                      <a:gd name="csX8" fmla="*/ 2453917 w 2992582"/>
                      <a:gd name="csY8" fmla="*/ 640772 h 640772"/>
                      <a:gd name="csX9" fmla="*/ 1825475 w 2992582"/>
                      <a:gd name="csY9" fmla="*/ 640772 h 640772"/>
                      <a:gd name="csX10" fmla="*/ 1197033 w 2992582"/>
                      <a:gd name="csY10" fmla="*/ 640772 h 640772"/>
                      <a:gd name="csX11" fmla="*/ 598516 w 2992582"/>
                      <a:gd name="csY11" fmla="*/ 640772 h 640772"/>
                      <a:gd name="csX12" fmla="*/ 0 w 2992582"/>
                      <a:gd name="csY12" fmla="*/ 640772 h 640772"/>
                      <a:gd name="csX13" fmla="*/ 0 w 2992582"/>
                      <a:gd name="csY13" fmla="*/ 326794 h 640772"/>
                      <a:gd name="csX14" fmla="*/ 0 w 2992582"/>
                      <a:gd name="csY14" fmla="*/ 0 h 6407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</a:cxnLst>
                    <a:rect l="l" t="t" r="r" b="b"/>
                    <a:pathLst>
                      <a:path w="2992582" h="640772" extrusionOk="0">
                        <a:moveTo>
                          <a:pt x="0" y="0"/>
                        </a:moveTo>
                        <a:cubicBezTo>
                          <a:pt x="153110" y="-37659"/>
                          <a:pt x="413991" y="10231"/>
                          <a:pt x="538665" y="0"/>
                        </a:cubicBezTo>
                        <a:cubicBezTo>
                          <a:pt x="663340" y="-10231"/>
                          <a:pt x="1012483" y="78109"/>
                          <a:pt x="1197033" y="0"/>
                        </a:cubicBezTo>
                        <a:cubicBezTo>
                          <a:pt x="1381583" y="-78109"/>
                          <a:pt x="1517503" y="11020"/>
                          <a:pt x="1735698" y="0"/>
                        </a:cubicBezTo>
                        <a:cubicBezTo>
                          <a:pt x="1953894" y="-11020"/>
                          <a:pt x="2245452" y="13895"/>
                          <a:pt x="2394066" y="0"/>
                        </a:cubicBezTo>
                        <a:cubicBezTo>
                          <a:pt x="2542680" y="-13895"/>
                          <a:pt x="2798523" y="44007"/>
                          <a:pt x="2992582" y="0"/>
                        </a:cubicBezTo>
                        <a:cubicBezTo>
                          <a:pt x="3009377" y="138806"/>
                          <a:pt x="2955111" y="249184"/>
                          <a:pt x="2992582" y="313978"/>
                        </a:cubicBezTo>
                        <a:cubicBezTo>
                          <a:pt x="3030053" y="378772"/>
                          <a:pt x="2962523" y="568875"/>
                          <a:pt x="2992582" y="640772"/>
                        </a:cubicBezTo>
                        <a:cubicBezTo>
                          <a:pt x="2858190" y="649348"/>
                          <a:pt x="2708485" y="582002"/>
                          <a:pt x="2453917" y="640772"/>
                        </a:cubicBezTo>
                        <a:cubicBezTo>
                          <a:pt x="2199349" y="699542"/>
                          <a:pt x="2081154" y="614601"/>
                          <a:pt x="1825475" y="640772"/>
                        </a:cubicBezTo>
                        <a:cubicBezTo>
                          <a:pt x="1569796" y="666943"/>
                          <a:pt x="1370238" y="632076"/>
                          <a:pt x="1197033" y="640772"/>
                        </a:cubicBezTo>
                        <a:cubicBezTo>
                          <a:pt x="1023828" y="649468"/>
                          <a:pt x="725948" y="590823"/>
                          <a:pt x="598516" y="640772"/>
                        </a:cubicBezTo>
                        <a:cubicBezTo>
                          <a:pt x="471084" y="690721"/>
                          <a:pt x="258555" y="579175"/>
                          <a:pt x="0" y="640772"/>
                        </a:cubicBezTo>
                        <a:cubicBezTo>
                          <a:pt x="-22184" y="557588"/>
                          <a:pt x="12800" y="428528"/>
                          <a:pt x="0" y="326794"/>
                        </a:cubicBezTo>
                        <a:cubicBezTo>
                          <a:pt x="-12800" y="225060"/>
                          <a:pt x="23686" y="105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D85FE9D0-5FD2-A736-042A-2ABBB598A1AB}"/>
              </a:ext>
            </a:extLst>
          </p:cNvPr>
          <p:cNvSpPr/>
          <p:nvPr/>
        </p:nvSpPr>
        <p:spPr>
          <a:xfrm>
            <a:off x="110836" y="5579050"/>
            <a:ext cx="2992582" cy="527337"/>
          </a:xfrm>
          <a:prstGeom prst="rect">
            <a:avLst/>
          </a:prstGeom>
          <a:noFill/>
          <a:ln w="76200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4028997070">
                  <a:custGeom>
                    <a:avLst/>
                    <a:gdLst>
                      <a:gd name="csX0" fmla="*/ 0 w 2992582"/>
                      <a:gd name="csY0" fmla="*/ 0 h 640772"/>
                      <a:gd name="csX1" fmla="*/ 538665 w 2992582"/>
                      <a:gd name="csY1" fmla="*/ 0 h 640772"/>
                      <a:gd name="csX2" fmla="*/ 1197033 w 2992582"/>
                      <a:gd name="csY2" fmla="*/ 0 h 640772"/>
                      <a:gd name="csX3" fmla="*/ 1735698 w 2992582"/>
                      <a:gd name="csY3" fmla="*/ 0 h 640772"/>
                      <a:gd name="csX4" fmla="*/ 2394066 w 2992582"/>
                      <a:gd name="csY4" fmla="*/ 0 h 640772"/>
                      <a:gd name="csX5" fmla="*/ 2992582 w 2992582"/>
                      <a:gd name="csY5" fmla="*/ 0 h 640772"/>
                      <a:gd name="csX6" fmla="*/ 2992582 w 2992582"/>
                      <a:gd name="csY6" fmla="*/ 313978 h 640772"/>
                      <a:gd name="csX7" fmla="*/ 2992582 w 2992582"/>
                      <a:gd name="csY7" fmla="*/ 640772 h 640772"/>
                      <a:gd name="csX8" fmla="*/ 2453917 w 2992582"/>
                      <a:gd name="csY8" fmla="*/ 640772 h 640772"/>
                      <a:gd name="csX9" fmla="*/ 1825475 w 2992582"/>
                      <a:gd name="csY9" fmla="*/ 640772 h 640772"/>
                      <a:gd name="csX10" fmla="*/ 1197033 w 2992582"/>
                      <a:gd name="csY10" fmla="*/ 640772 h 640772"/>
                      <a:gd name="csX11" fmla="*/ 598516 w 2992582"/>
                      <a:gd name="csY11" fmla="*/ 640772 h 640772"/>
                      <a:gd name="csX12" fmla="*/ 0 w 2992582"/>
                      <a:gd name="csY12" fmla="*/ 640772 h 640772"/>
                      <a:gd name="csX13" fmla="*/ 0 w 2992582"/>
                      <a:gd name="csY13" fmla="*/ 326794 h 640772"/>
                      <a:gd name="csX14" fmla="*/ 0 w 2992582"/>
                      <a:gd name="csY14" fmla="*/ 0 h 6407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</a:cxnLst>
                    <a:rect l="l" t="t" r="r" b="b"/>
                    <a:pathLst>
                      <a:path w="2992582" h="640772" extrusionOk="0">
                        <a:moveTo>
                          <a:pt x="0" y="0"/>
                        </a:moveTo>
                        <a:cubicBezTo>
                          <a:pt x="153110" y="-37659"/>
                          <a:pt x="413991" y="10231"/>
                          <a:pt x="538665" y="0"/>
                        </a:cubicBezTo>
                        <a:cubicBezTo>
                          <a:pt x="663340" y="-10231"/>
                          <a:pt x="1012483" y="78109"/>
                          <a:pt x="1197033" y="0"/>
                        </a:cubicBezTo>
                        <a:cubicBezTo>
                          <a:pt x="1381583" y="-78109"/>
                          <a:pt x="1517503" y="11020"/>
                          <a:pt x="1735698" y="0"/>
                        </a:cubicBezTo>
                        <a:cubicBezTo>
                          <a:pt x="1953894" y="-11020"/>
                          <a:pt x="2245452" y="13895"/>
                          <a:pt x="2394066" y="0"/>
                        </a:cubicBezTo>
                        <a:cubicBezTo>
                          <a:pt x="2542680" y="-13895"/>
                          <a:pt x="2798523" y="44007"/>
                          <a:pt x="2992582" y="0"/>
                        </a:cubicBezTo>
                        <a:cubicBezTo>
                          <a:pt x="3009377" y="138806"/>
                          <a:pt x="2955111" y="249184"/>
                          <a:pt x="2992582" y="313978"/>
                        </a:cubicBezTo>
                        <a:cubicBezTo>
                          <a:pt x="3030053" y="378772"/>
                          <a:pt x="2962523" y="568875"/>
                          <a:pt x="2992582" y="640772"/>
                        </a:cubicBezTo>
                        <a:cubicBezTo>
                          <a:pt x="2858190" y="649348"/>
                          <a:pt x="2708485" y="582002"/>
                          <a:pt x="2453917" y="640772"/>
                        </a:cubicBezTo>
                        <a:cubicBezTo>
                          <a:pt x="2199349" y="699542"/>
                          <a:pt x="2081154" y="614601"/>
                          <a:pt x="1825475" y="640772"/>
                        </a:cubicBezTo>
                        <a:cubicBezTo>
                          <a:pt x="1569796" y="666943"/>
                          <a:pt x="1370238" y="632076"/>
                          <a:pt x="1197033" y="640772"/>
                        </a:cubicBezTo>
                        <a:cubicBezTo>
                          <a:pt x="1023828" y="649468"/>
                          <a:pt x="725948" y="590823"/>
                          <a:pt x="598516" y="640772"/>
                        </a:cubicBezTo>
                        <a:cubicBezTo>
                          <a:pt x="471084" y="690721"/>
                          <a:pt x="258555" y="579175"/>
                          <a:pt x="0" y="640772"/>
                        </a:cubicBezTo>
                        <a:cubicBezTo>
                          <a:pt x="-22184" y="557588"/>
                          <a:pt x="12800" y="428528"/>
                          <a:pt x="0" y="326794"/>
                        </a:cubicBezTo>
                        <a:cubicBezTo>
                          <a:pt x="-12800" y="225060"/>
                          <a:pt x="23686" y="105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דיו 9">
                <a:extLst>
                  <a:ext uri="{FF2B5EF4-FFF2-40B4-BE49-F238E27FC236}">
                    <a16:creationId xmlns:a16="http://schemas.microsoft.com/office/drawing/2014/main" id="{A779B614-C35C-502C-9DEC-B02C976831DE}"/>
                  </a:ext>
                </a:extLst>
              </p14:cNvPr>
              <p14:cNvContentPartPr/>
              <p14:nvPr/>
            </p14:nvContentPartPr>
            <p14:xfrm>
              <a:off x="467080" y="3179880"/>
              <a:ext cx="1919520" cy="83520"/>
            </p14:xfrm>
          </p:contentPart>
        </mc:Choice>
        <mc:Fallback>
          <p:pic>
            <p:nvPicPr>
              <p:cNvPr id="10" name="דיו 9">
                <a:extLst>
                  <a:ext uri="{FF2B5EF4-FFF2-40B4-BE49-F238E27FC236}">
                    <a16:creationId xmlns:a16="http://schemas.microsoft.com/office/drawing/2014/main" id="{A779B614-C35C-502C-9DEC-B02C976831D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440" y="2999880"/>
                <a:ext cx="2099160" cy="44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דיו 10">
                <a:extLst>
                  <a:ext uri="{FF2B5EF4-FFF2-40B4-BE49-F238E27FC236}">
                    <a16:creationId xmlns:a16="http://schemas.microsoft.com/office/drawing/2014/main" id="{FF5E8855-4A91-4A00-3679-5EA80C5CC581}"/>
                  </a:ext>
                </a:extLst>
              </p14:cNvPr>
              <p14:cNvContentPartPr/>
              <p14:nvPr/>
            </p14:nvContentPartPr>
            <p14:xfrm>
              <a:off x="3555880" y="3189240"/>
              <a:ext cx="1953360" cy="62640"/>
            </p14:xfrm>
          </p:contentPart>
        </mc:Choice>
        <mc:Fallback>
          <p:pic>
            <p:nvPicPr>
              <p:cNvPr id="11" name="דיו 10">
                <a:extLst>
                  <a:ext uri="{FF2B5EF4-FFF2-40B4-BE49-F238E27FC236}">
                    <a16:creationId xmlns:a16="http://schemas.microsoft.com/office/drawing/2014/main" id="{FF5E8855-4A91-4A00-3679-5EA80C5CC58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66240" y="3009600"/>
                <a:ext cx="213300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דיו 11">
                <a:extLst>
                  <a:ext uri="{FF2B5EF4-FFF2-40B4-BE49-F238E27FC236}">
                    <a16:creationId xmlns:a16="http://schemas.microsoft.com/office/drawing/2014/main" id="{25248393-F849-E005-FEEB-FA13F4010A36}"/>
                  </a:ext>
                </a:extLst>
              </p14:cNvPr>
              <p14:cNvContentPartPr/>
              <p14:nvPr/>
            </p14:nvContentPartPr>
            <p14:xfrm>
              <a:off x="4765120" y="1168560"/>
              <a:ext cx="866160" cy="71280"/>
            </p14:xfrm>
          </p:contentPart>
        </mc:Choice>
        <mc:Fallback>
          <p:pic>
            <p:nvPicPr>
              <p:cNvPr id="12" name="דיו 11">
                <a:extLst>
                  <a:ext uri="{FF2B5EF4-FFF2-40B4-BE49-F238E27FC236}">
                    <a16:creationId xmlns:a16="http://schemas.microsoft.com/office/drawing/2014/main" id="{25248393-F849-E005-FEEB-FA13F4010A3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5120" y="988560"/>
                <a:ext cx="104580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3" name="דיו 12">
                <a:extLst>
                  <a:ext uri="{FF2B5EF4-FFF2-40B4-BE49-F238E27FC236}">
                    <a16:creationId xmlns:a16="http://schemas.microsoft.com/office/drawing/2014/main" id="{EED371AC-2B5D-ACC0-CEE9-7DA1FF5DA3AB}"/>
                  </a:ext>
                </a:extLst>
              </p14:cNvPr>
              <p14:cNvContentPartPr/>
              <p14:nvPr/>
            </p14:nvContentPartPr>
            <p14:xfrm>
              <a:off x="4114600" y="1452600"/>
              <a:ext cx="843480" cy="21960"/>
            </p14:xfrm>
          </p:contentPart>
        </mc:Choice>
        <mc:Fallback>
          <p:pic>
            <p:nvPicPr>
              <p:cNvPr id="13" name="דיו 12">
                <a:extLst>
                  <a:ext uri="{FF2B5EF4-FFF2-40B4-BE49-F238E27FC236}">
                    <a16:creationId xmlns:a16="http://schemas.microsoft.com/office/drawing/2014/main" id="{EED371AC-2B5D-ACC0-CEE9-7DA1FF5DA3A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24960" y="1272600"/>
                <a:ext cx="10231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4" name="דיו 13">
                <a:extLst>
                  <a:ext uri="{FF2B5EF4-FFF2-40B4-BE49-F238E27FC236}">
                    <a16:creationId xmlns:a16="http://schemas.microsoft.com/office/drawing/2014/main" id="{570F8805-7480-02BC-F728-DAE2FE77A50F}"/>
                  </a:ext>
                </a:extLst>
              </p14:cNvPr>
              <p14:cNvContentPartPr/>
              <p14:nvPr/>
            </p14:nvContentPartPr>
            <p14:xfrm>
              <a:off x="6685000" y="3169080"/>
              <a:ext cx="2022480" cy="72360"/>
            </p14:xfrm>
          </p:contentPart>
        </mc:Choice>
        <mc:Fallback>
          <p:pic>
            <p:nvPicPr>
              <p:cNvPr id="14" name="דיו 13">
                <a:extLst>
                  <a:ext uri="{FF2B5EF4-FFF2-40B4-BE49-F238E27FC236}">
                    <a16:creationId xmlns:a16="http://schemas.microsoft.com/office/drawing/2014/main" id="{570F8805-7480-02BC-F728-DAE2FE77A5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595360" y="2989440"/>
                <a:ext cx="220212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5" name="דיו 14">
                <a:extLst>
                  <a:ext uri="{FF2B5EF4-FFF2-40B4-BE49-F238E27FC236}">
                    <a16:creationId xmlns:a16="http://schemas.microsoft.com/office/drawing/2014/main" id="{4F16D949-EACE-0F6D-2145-4823F10E633D}"/>
                  </a:ext>
                </a:extLst>
              </p14:cNvPr>
              <p14:cNvContentPartPr/>
              <p14:nvPr/>
            </p14:nvContentPartPr>
            <p14:xfrm>
              <a:off x="9642040" y="1401480"/>
              <a:ext cx="2196720" cy="133920"/>
            </p14:xfrm>
          </p:contentPart>
        </mc:Choice>
        <mc:Fallback>
          <p:pic>
            <p:nvPicPr>
              <p:cNvPr id="15" name="דיו 14">
                <a:extLst>
                  <a:ext uri="{FF2B5EF4-FFF2-40B4-BE49-F238E27FC236}">
                    <a16:creationId xmlns:a16="http://schemas.microsoft.com/office/drawing/2014/main" id="{4F16D949-EACE-0F6D-2145-4823F10E63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552040" y="1221480"/>
                <a:ext cx="2376360" cy="4935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THE RESEARCH PAPER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50860" y="3391197"/>
            <a:ext cx="508635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Provided datasets 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of legitimate vs. phishing instances, </a:t>
            </a:r>
            <a:r>
              <a:rPr lang="en-US" sz="2000" b="1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represented as extracted features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</a:t>
            </a:r>
            <a:endParaRPr sz="1800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E7D72956-0CFE-BC52-1146-E0EDBCE88ACF}"/>
              </a:ext>
            </a:extLst>
          </p:cNvPr>
          <p:cNvGrpSpPr/>
          <p:nvPr/>
        </p:nvGrpSpPr>
        <p:grpSpPr>
          <a:xfrm>
            <a:off x="512735" y="2067218"/>
            <a:ext cx="5324475" cy="923330"/>
            <a:chOff x="581025" y="2576512"/>
            <a:chExt cx="5324475" cy="923330"/>
          </a:xfrm>
        </p:grpSpPr>
        <p:sp>
          <p:nvSpPr>
            <p:cNvPr id="135" name="Google Shape;135;p16"/>
            <p:cNvSpPr txBox="1"/>
            <p:nvPr/>
          </p:nvSpPr>
          <p:spPr>
            <a:xfrm>
              <a:off x="819150" y="2576512"/>
              <a:ext cx="508635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“Datasets for phishing websites detection”,</a:t>
              </a:r>
              <a:r>
                <a:rPr lang="en-US" sz="200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by </a:t>
              </a:r>
              <a:r>
                <a:rPr lang="en-US" sz="2000" dirty="0" err="1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Vrbančič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at all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(Data in Brief, </a:t>
              </a:r>
              <a:r>
                <a:rPr lang="en-US" sz="2000" b="0" i="0" u="sng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2020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)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.</a:t>
              </a:r>
              <a:endParaRPr sz="1800" dirty="0"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581025" y="2576512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sp>
        <p:nvSpPr>
          <p:cNvPr id="143" name="Google Shape;143;p16"/>
          <p:cNvSpPr txBox="1"/>
          <p:nvPr/>
        </p:nvSpPr>
        <p:spPr>
          <a:xfrm>
            <a:off x="512735" y="3391197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 dirty="0"/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162BF4F3-03CA-681C-89A7-77C8A129C9F7}"/>
              </a:ext>
            </a:extLst>
          </p:cNvPr>
          <p:cNvGrpSpPr/>
          <p:nvPr/>
        </p:nvGrpSpPr>
        <p:grpSpPr>
          <a:xfrm>
            <a:off x="512735" y="4329118"/>
            <a:ext cx="5324475" cy="923330"/>
            <a:chOff x="581025" y="4491037"/>
            <a:chExt cx="5324475" cy="923330"/>
          </a:xfrm>
        </p:grpSpPr>
        <p:sp>
          <p:nvSpPr>
            <p:cNvPr id="138" name="Google Shape;138;p16"/>
            <p:cNvSpPr txBox="1"/>
            <p:nvPr/>
          </p:nvSpPr>
          <p:spPr>
            <a:xfrm>
              <a:off x="819150" y="4491037"/>
              <a:ext cx="508635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F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eatures based on 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URL structure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, domain attributes, and 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external services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.</a:t>
              </a:r>
              <a:endParaRPr sz="1800" dirty="0"/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581025" y="4491037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AF4EAD27-D9EE-C47B-6845-EBE95A43766A}"/>
              </a:ext>
            </a:extLst>
          </p:cNvPr>
          <p:cNvGrpSpPr/>
          <p:nvPr/>
        </p:nvGrpSpPr>
        <p:grpSpPr>
          <a:xfrm>
            <a:off x="883144" y="2936771"/>
            <a:ext cx="5324475" cy="461665"/>
            <a:chOff x="581025" y="2576512"/>
            <a:chExt cx="5324475" cy="461665"/>
          </a:xfrm>
        </p:grpSpPr>
        <p:sp>
          <p:nvSpPr>
            <p:cNvPr id="6" name="Google Shape;135;p16">
              <a:extLst>
                <a:ext uri="{FF2B5EF4-FFF2-40B4-BE49-F238E27FC236}">
                  <a16:creationId xmlns:a16="http://schemas.microsoft.com/office/drawing/2014/main" id="{85EE5E4A-296D-1EBB-7617-AD98E5B725FC}"/>
                </a:ext>
              </a:extLst>
            </p:cNvPr>
            <p:cNvSpPr txBox="1"/>
            <p:nvPr/>
          </p:nvSpPr>
          <p:spPr>
            <a:xfrm>
              <a:off x="819150" y="2576512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148 citations</a:t>
              </a:r>
            </a:p>
          </p:txBody>
        </p:sp>
        <p:sp>
          <p:nvSpPr>
            <p:cNvPr id="7" name="Google Shape;141;p16">
              <a:extLst>
                <a:ext uri="{FF2B5EF4-FFF2-40B4-BE49-F238E27FC236}">
                  <a16:creationId xmlns:a16="http://schemas.microsoft.com/office/drawing/2014/main" id="{F12CA445-6A80-8BAA-1B67-0E74608E1A06}"/>
                </a:ext>
              </a:extLst>
            </p:cNvPr>
            <p:cNvSpPr txBox="1"/>
            <p:nvPr/>
          </p:nvSpPr>
          <p:spPr>
            <a:xfrm>
              <a:off x="581025" y="2576512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pic>
        <p:nvPicPr>
          <p:cNvPr id="12" name="תמונה 11" descr="תמונה שמכילה טקסט, צילום מסך, גופן, שחור ו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C11E3A8-17CB-4F12-C2EB-8DF0C23A2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909" y="1928690"/>
            <a:ext cx="5403356" cy="3922262"/>
          </a:xfrm>
          <a:prstGeom prst="rect">
            <a:avLst/>
          </a:prstGeom>
          <a:ln>
            <a:solidFill>
              <a:srgbClr val="00FF4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150" b="1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THE DATASET</a:t>
            </a:r>
            <a:endParaRPr lang="en-US" sz="3200" dirty="0"/>
          </a:p>
        </p:txBody>
      </p:sp>
      <p:sp>
        <p:nvSpPr>
          <p:cNvPr id="293" name="Google Shape;293;p23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1;p17">
            <a:extLst>
              <a:ext uri="{FF2B5EF4-FFF2-40B4-BE49-F238E27FC236}">
                <a16:creationId xmlns:a16="http://schemas.microsoft.com/office/drawing/2014/main" id="{0C798E33-73B8-B44D-6633-A2BC25C9C4AA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56;p17" descr="image.png">
            <a:extLst>
              <a:ext uri="{FF2B5EF4-FFF2-40B4-BE49-F238E27FC236}">
                <a16:creationId xmlns:a16="http://schemas.microsoft.com/office/drawing/2014/main" id="{6B07E219-456C-81B4-A801-518ADB08E5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4425" y="1933575"/>
            <a:ext cx="428625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384BBDEC-0C05-429B-FA1C-F3BDE41F97C9}"/>
              </a:ext>
            </a:extLst>
          </p:cNvPr>
          <p:cNvGrpSpPr/>
          <p:nvPr/>
        </p:nvGrpSpPr>
        <p:grpSpPr>
          <a:xfrm>
            <a:off x="581025" y="1387244"/>
            <a:ext cx="5324475" cy="461665"/>
            <a:chOff x="581025" y="1829476"/>
            <a:chExt cx="5324475" cy="461665"/>
          </a:xfrm>
        </p:grpSpPr>
        <p:sp>
          <p:nvSpPr>
            <p:cNvPr id="3" name="Google Shape;152;p17">
              <a:extLst>
                <a:ext uri="{FF2B5EF4-FFF2-40B4-BE49-F238E27FC236}">
                  <a16:creationId xmlns:a16="http://schemas.microsoft.com/office/drawing/2014/main" id="{D0AD3FA9-5DE6-75AB-33FB-53ACE7C30E13}"/>
                </a:ext>
              </a:extLst>
            </p:cNvPr>
            <p:cNvSpPr txBox="1"/>
            <p:nvPr/>
          </p:nvSpPr>
          <p:spPr>
            <a:xfrm>
              <a:off x="819150" y="1829476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Source: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Mendeley Data, 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88,647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instances</a:t>
              </a:r>
              <a:endParaRPr sz="2000" dirty="0"/>
            </a:p>
          </p:txBody>
        </p:sp>
        <p:sp>
          <p:nvSpPr>
            <p:cNvPr id="9" name="Google Shape;160;p17">
              <a:extLst>
                <a:ext uri="{FF2B5EF4-FFF2-40B4-BE49-F238E27FC236}">
                  <a16:creationId xmlns:a16="http://schemas.microsoft.com/office/drawing/2014/main" id="{B0A0DFFB-2921-C9BB-E272-4F3C87741BDE}"/>
                </a:ext>
              </a:extLst>
            </p:cNvPr>
            <p:cNvSpPr txBox="1"/>
            <p:nvPr/>
          </p:nvSpPr>
          <p:spPr>
            <a:xfrm>
              <a:off x="581025" y="1829476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</p:grp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D4D97C49-813B-263A-C6C4-1CB95065321E}"/>
              </a:ext>
            </a:extLst>
          </p:cNvPr>
          <p:cNvGrpSpPr/>
          <p:nvPr/>
        </p:nvGrpSpPr>
        <p:grpSpPr>
          <a:xfrm>
            <a:off x="581025" y="1897324"/>
            <a:ext cx="5324475" cy="461665"/>
            <a:chOff x="581025" y="2258101"/>
            <a:chExt cx="5324475" cy="461665"/>
          </a:xfrm>
        </p:grpSpPr>
        <p:sp>
          <p:nvSpPr>
            <p:cNvPr id="4" name="Google Shape;153;p17">
              <a:extLst>
                <a:ext uri="{FF2B5EF4-FFF2-40B4-BE49-F238E27FC236}">
                  <a16:creationId xmlns:a16="http://schemas.microsoft.com/office/drawing/2014/main" id="{C3A14329-EAAB-7655-27B2-44414C9CE402}"/>
                </a:ext>
              </a:extLst>
            </p:cNvPr>
            <p:cNvSpPr txBox="1"/>
            <p:nvPr/>
          </p:nvSpPr>
          <p:spPr>
            <a:xfrm>
              <a:off x="819150" y="2258101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Classes: 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Legitimate (58k) vs. Phishing (30k)</a:t>
              </a:r>
              <a:endParaRPr sz="2000" dirty="0"/>
            </a:p>
          </p:txBody>
        </p:sp>
        <p:sp>
          <p:nvSpPr>
            <p:cNvPr id="10" name="Google Shape;161;p17">
              <a:extLst>
                <a:ext uri="{FF2B5EF4-FFF2-40B4-BE49-F238E27FC236}">
                  <a16:creationId xmlns:a16="http://schemas.microsoft.com/office/drawing/2014/main" id="{D8D71FDB-A031-EFBD-F7A1-3C7F3B63E0B8}"/>
                </a:ext>
              </a:extLst>
            </p:cNvPr>
            <p:cNvSpPr txBox="1"/>
            <p:nvPr/>
          </p:nvSpPr>
          <p:spPr>
            <a:xfrm>
              <a:off x="581025" y="2258101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B72B3B7B-0A66-094F-3E86-65DC9944CC67}"/>
              </a:ext>
            </a:extLst>
          </p:cNvPr>
          <p:cNvGrpSpPr/>
          <p:nvPr/>
        </p:nvGrpSpPr>
        <p:grpSpPr>
          <a:xfrm>
            <a:off x="581025" y="2367973"/>
            <a:ext cx="6048375" cy="461665"/>
            <a:chOff x="581025" y="3569173"/>
            <a:chExt cx="6048375" cy="461665"/>
          </a:xfrm>
        </p:grpSpPr>
        <p:sp>
          <p:nvSpPr>
            <p:cNvPr id="12" name="Google Shape;154;p17">
              <a:extLst>
                <a:ext uri="{FF2B5EF4-FFF2-40B4-BE49-F238E27FC236}">
                  <a16:creationId xmlns:a16="http://schemas.microsoft.com/office/drawing/2014/main" id="{EFF17305-239D-F23E-4387-F9BD83D5CC89}"/>
                </a:ext>
              </a:extLst>
            </p:cNvPr>
            <p:cNvSpPr txBox="1"/>
            <p:nvPr/>
          </p:nvSpPr>
          <p:spPr>
            <a:xfrm>
              <a:off x="819150" y="3690937"/>
              <a:ext cx="58102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Class Ratio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Perpetua" panose="02020502060401020303" pitchFamily="18" charset="0"/>
                  <a:ea typeface="Rajdhani Medium"/>
                  <a:cs typeface="Rajdhani Medium"/>
                  <a:sym typeface="Rajdhani Medium"/>
                </a:rPr>
                <a:t>~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65% / 35% (Imbalanced but manageable)</a:t>
              </a:r>
              <a:endParaRPr sz="2000" dirty="0"/>
            </a:p>
          </p:txBody>
        </p:sp>
        <p:sp>
          <p:nvSpPr>
            <p:cNvPr id="13" name="Google Shape;162;p17">
              <a:extLst>
                <a:ext uri="{FF2B5EF4-FFF2-40B4-BE49-F238E27FC236}">
                  <a16:creationId xmlns:a16="http://schemas.microsoft.com/office/drawing/2014/main" id="{62D9C494-1FAA-460C-211F-D25993553779}"/>
                </a:ext>
              </a:extLst>
            </p:cNvPr>
            <p:cNvSpPr txBox="1"/>
            <p:nvPr/>
          </p:nvSpPr>
          <p:spPr>
            <a:xfrm>
              <a:off x="581025" y="3569173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 dirty="0"/>
            </a:p>
          </p:txBody>
        </p:sp>
      </p:grp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FEFA68DA-ED5A-B6AB-CD4A-696FD72F7B35}"/>
              </a:ext>
            </a:extLst>
          </p:cNvPr>
          <p:cNvGrpSpPr/>
          <p:nvPr/>
        </p:nvGrpSpPr>
        <p:grpSpPr>
          <a:xfrm>
            <a:off x="581025" y="2864158"/>
            <a:ext cx="5324475" cy="775990"/>
            <a:chOff x="581025" y="4119562"/>
            <a:chExt cx="5324475" cy="775990"/>
          </a:xfrm>
        </p:grpSpPr>
        <p:sp>
          <p:nvSpPr>
            <p:cNvPr id="15" name="Google Shape;155;p17">
              <a:extLst>
                <a:ext uri="{FF2B5EF4-FFF2-40B4-BE49-F238E27FC236}">
                  <a16:creationId xmlns:a16="http://schemas.microsoft.com/office/drawing/2014/main" id="{6AE9FB74-15CB-6E85-6FAB-04EC23B3F094}"/>
                </a:ext>
              </a:extLst>
            </p:cNvPr>
            <p:cNvSpPr txBox="1"/>
            <p:nvPr/>
          </p:nvSpPr>
          <p:spPr>
            <a:xfrm>
              <a:off x="819150" y="4119562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b="1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111 f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eatures:</a:t>
              </a:r>
              <a:endParaRPr sz="2000" dirty="0"/>
            </a:p>
          </p:txBody>
        </p:sp>
        <p:sp>
          <p:nvSpPr>
            <p:cNvPr id="16" name="Google Shape;163;p17">
              <a:extLst>
                <a:ext uri="{FF2B5EF4-FFF2-40B4-BE49-F238E27FC236}">
                  <a16:creationId xmlns:a16="http://schemas.microsoft.com/office/drawing/2014/main" id="{E0D03DCB-596B-5315-0237-02829562E727}"/>
                </a:ext>
              </a:extLst>
            </p:cNvPr>
            <p:cNvSpPr txBox="1"/>
            <p:nvPr/>
          </p:nvSpPr>
          <p:spPr>
            <a:xfrm>
              <a:off x="581025" y="4119562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  <p:sp>
          <p:nvSpPr>
            <p:cNvPr id="17" name="Google Shape;166;p17">
              <a:extLst>
                <a:ext uri="{FF2B5EF4-FFF2-40B4-BE49-F238E27FC236}">
                  <a16:creationId xmlns:a16="http://schemas.microsoft.com/office/drawing/2014/main" id="{91A6984A-6ED8-CEC4-4A95-09C75A7C63D3}"/>
                </a:ext>
              </a:extLst>
            </p:cNvPr>
            <p:cNvSpPr txBox="1"/>
            <p:nvPr/>
          </p:nvSpPr>
          <p:spPr>
            <a:xfrm>
              <a:off x="1057275" y="4433887"/>
              <a:ext cx="48482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Simple 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URL Structure 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+ External Services</a:t>
              </a:r>
              <a:endParaRPr lang="en-US" sz="2000" dirty="0"/>
            </a:p>
          </p:txBody>
        </p:sp>
        <p:sp>
          <p:nvSpPr>
            <p:cNvPr id="18" name="Google Shape;171;p17">
              <a:extLst>
                <a:ext uri="{FF2B5EF4-FFF2-40B4-BE49-F238E27FC236}">
                  <a16:creationId xmlns:a16="http://schemas.microsoft.com/office/drawing/2014/main" id="{C3994B04-A005-D99C-E8E2-4941345003B4}"/>
                </a:ext>
              </a:extLst>
            </p:cNvPr>
            <p:cNvSpPr txBox="1"/>
            <p:nvPr/>
          </p:nvSpPr>
          <p:spPr>
            <a:xfrm>
              <a:off x="819150" y="4433887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</p:grpSp>
      <p:pic>
        <p:nvPicPr>
          <p:cNvPr id="20" name="תמונה 19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5A72750-6833-C85C-6CE2-3AF087F64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50" y="1164989"/>
            <a:ext cx="3848611" cy="3308358"/>
          </a:xfrm>
          <a:prstGeom prst="rect">
            <a:avLst/>
          </a:prstGeom>
          <a:ln>
            <a:solidFill>
              <a:srgbClr val="00FF41"/>
            </a:solidFill>
          </a:ln>
        </p:spPr>
      </p:pic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FF4B1181-F9CC-F38C-1B35-16293710BFA5}"/>
              </a:ext>
            </a:extLst>
          </p:cNvPr>
          <p:cNvGrpSpPr/>
          <p:nvPr/>
        </p:nvGrpSpPr>
        <p:grpSpPr>
          <a:xfrm>
            <a:off x="1485900" y="4676731"/>
            <a:ext cx="7677150" cy="1961428"/>
            <a:chOff x="1485900" y="4676731"/>
            <a:chExt cx="7677150" cy="1961428"/>
          </a:xfrm>
        </p:grpSpPr>
        <p:grpSp>
          <p:nvGrpSpPr>
            <p:cNvPr id="23" name="קבוצה 22">
              <a:extLst>
                <a:ext uri="{FF2B5EF4-FFF2-40B4-BE49-F238E27FC236}">
                  <a16:creationId xmlns:a16="http://schemas.microsoft.com/office/drawing/2014/main" id="{68C31B56-F18D-1CD6-0885-FE3055785B93}"/>
                </a:ext>
              </a:extLst>
            </p:cNvPr>
            <p:cNvGrpSpPr/>
            <p:nvPr/>
          </p:nvGrpSpPr>
          <p:grpSpPr>
            <a:xfrm>
              <a:off x="1485900" y="4693188"/>
              <a:ext cx="7677150" cy="1944971"/>
              <a:chOff x="1485900" y="4693188"/>
              <a:chExt cx="7677150" cy="1944971"/>
            </a:xfrm>
          </p:grpSpPr>
          <p:pic>
            <p:nvPicPr>
              <p:cNvPr id="19" name="תמונה 18" descr="תמונה שמכילה טקסט, צילום מסך, גופן, קו&#10;&#10;תוכן בינה מלאכותית גנרטיבית עשוי להיות שגוי.">
                <a:extLst>
                  <a:ext uri="{FF2B5EF4-FFF2-40B4-BE49-F238E27FC236}">
                    <a16:creationId xmlns:a16="http://schemas.microsoft.com/office/drawing/2014/main" id="{CB73B552-5BDE-AD27-5A56-2DA5000F8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5900" y="5017139"/>
                <a:ext cx="7677150" cy="1621020"/>
              </a:xfrm>
              <a:prstGeom prst="rect">
                <a:avLst/>
              </a:prstGeom>
            </p:spPr>
          </p:pic>
          <p:sp>
            <p:nvSpPr>
              <p:cNvPr id="22" name="מלבן 21">
                <a:extLst>
                  <a:ext uri="{FF2B5EF4-FFF2-40B4-BE49-F238E27FC236}">
                    <a16:creationId xmlns:a16="http://schemas.microsoft.com/office/drawing/2014/main" id="{8EC7B24C-DECC-F3CD-C00D-5B48EE42E3A5}"/>
                  </a:ext>
                </a:extLst>
              </p:cNvPr>
              <p:cNvSpPr/>
              <p:nvPr/>
            </p:nvSpPr>
            <p:spPr>
              <a:xfrm>
                <a:off x="1485900" y="4693188"/>
                <a:ext cx="7677150" cy="3239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E</a:t>
                </a:r>
                <a:endParaRPr lang="he-IL" dirty="0"/>
              </a:p>
            </p:txBody>
          </p:sp>
        </p:grpSp>
        <p:sp>
          <p:nvSpPr>
            <p:cNvPr id="21" name="סוגר מסולסל שמאלי 20">
              <a:extLst>
                <a:ext uri="{FF2B5EF4-FFF2-40B4-BE49-F238E27FC236}">
                  <a16:creationId xmlns:a16="http://schemas.microsoft.com/office/drawing/2014/main" id="{834159EB-2F87-0F94-B6E6-3E9720947F94}"/>
                </a:ext>
              </a:extLst>
            </p:cNvPr>
            <p:cNvSpPr/>
            <p:nvPr/>
          </p:nvSpPr>
          <p:spPr>
            <a:xfrm rot="5400000">
              <a:off x="5513875" y="1743117"/>
              <a:ext cx="220622" cy="6611559"/>
            </a:xfrm>
            <a:prstGeom prst="lef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4F284692-2F4E-5B67-4723-5F4168AF0EDB}"/>
                </a:ext>
              </a:extLst>
            </p:cNvPr>
            <p:cNvSpPr txBox="1"/>
            <p:nvPr/>
          </p:nvSpPr>
          <p:spPr>
            <a:xfrm>
              <a:off x="4347836" y="4676731"/>
              <a:ext cx="2552700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Entire URL</a:t>
              </a:r>
              <a:endParaRPr lang="he-IL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7600DFB7-89F4-04E9-0243-4ADD861E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 descr="image.png">
            <a:extLst>
              <a:ext uri="{FF2B5EF4-FFF2-40B4-BE49-F238E27FC236}">
                <a16:creationId xmlns:a16="http://schemas.microsoft.com/office/drawing/2014/main" id="{8A36C10F-7284-9753-F7A6-023CE3EA44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>
            <a:extLst>
              <a:ext uri="{FF2B5EF4-FFF2-40B4-BE49-F238E27FC236}">
                <a16:creationId xmlns:a16="http://schemas.microsoft.com/office/drawing/2014/main" id="{4FFA8EA7-C83D-3A93-C9E7-0D6CFE38C891}"/>
              </a:ext>
            </a:extLst>
          </p:cNvPr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150" b="1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EXAMPLE OF FEATURES</a:t>
            </a:r>
            <a:endParaRPr lang="en-US" sz="3200" dirty="0"/>
          </a:p>
        </p:txBody>
      </p:sp>
      <p:sp>
        <p:nvSpPr>
          <p:cNvPr id="293" name="Google Shape;293;p23">
            <a:extLst>
              <a:ext uri="{FF2B5EF4-FFF2-40B4-BE49-F238E27FC236}">
                <a16:creationId xmlns:a16="http://schemas.microsoft.com/office/drawing/2014/main" id="{EDDF15E6-E3D6-2FF8-F53A-23AF6A85E5AD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1;p17">
            <a:extLst>
              <a:ext uri="{FF2B5EF4-FFF2-40B4-BE49-F238E27FC236}">
                <a16:creationId xmlns:a16="http://schemas.microsoft.com/office/drawing/2014/main" id="{4C8ED09F-F52F-85C8-FAAF-C3D86A05886C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תמונה 7" descr="תמונה שמכילה טקסט, צילום מסך, מספר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AF56602-67ED-2B26-02DF-EC3580201A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589" b="2576"/>
          <a:stretch>
            <a:fillRect/>
          </a:stretch>
        </p:blipFill>
        <p:spPr>
          <a:xfrm>
            <a:off x="91440" y="2943477"/>
            <a:ext cx="5074922" cy="3811985"/>
          </a:xfrm>
          <a:prstGeom prst="rect">
            <a:avLst/>
          </a:prstGeom>
          <a:ln>
            <a:solidFill>
              <a:srgbClr val="00FF41"/>
            </a:solidFill>
          </a:ln>
        </p:spPr>
      </p:pic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0C60003C-10A5-03C2-1070-69471FAF8B2B}"/>
              </a:ext>
            </a:extLst>
          </p:cNvPr>
          <p:cNvSpPr txBox="1"/>
          <p:nvPr/>
        </p:nvSpPr>
        <p:spPr>
          <a:xfrm>
            <a:off x="6177598" y="5000851"/>
            <a:ext cx="5917880" cy="175432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2)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Email</a:t>
            </a:r>
            <a:r>
              <a:rPr lang="he-IL" sz="1800" dirty="0">
                <a:solidFill>
                  <a:schemeClr val="tx1"/>
                </a:solidFill>
                <a:latin typeface="Rajdhani Medium"/>
              </a:rPr>
              <a:t>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phishing</a:t>
            </a:r>
            <a:r>
              <a:rPr lang="he-IL" sz="1800" dirty="0">
                <a:solidFill>
                  <a:schemeClr val="tx1"/>
                </a:solidFill>
                <a:latin typeface="Rajdhani Medium"/>
              </a:rPr>
              <a:t>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prevention</a:t>
            </a:r>
            <a:r>
              <a:rPr lang="he-IL" sz="1800" dirty="0">
                <a:solidFill>
                  <a:schemeClr val="tx1"/>
                </a:solidFill>
                <a:latin typeface="Rajdhani Medium"/>
              </a:rPr>
              <a:t>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mechanism</a:t>
            </a:r>
            <a:r>
              <a:rPr lang="en-US" sz="1800" dirty="0">
                <a:solidFill>
                  <a:schemeClr val="tx1"/>
                </a:solidFill>
                <a:latin typeface="Rajdhani Medium"/>
              </a:rPr>
              <a:t>.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3) Unique identifier for an independent internet network.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4) Nameservers - servers that manage link between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     domain name and its IP.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5) Number of mail exchange servers for the domain 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    (used for backup or load sharing).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76478DDA-824F-BA94-6CC7-9811C9759B7A}"/>
              </a:ext>
            </a:extLst>
          </p:cNvPr>
          <p:cNvGrpSpPr/>
          <p:nvPr/>
        </p:nvGrpSpPr>
        <p:grpSpPr>
          <a:xfrm>
            <a:off x="5257800" y="766367"/>
            <a:ext cx="6842760" cy="4080481"/>
            <a:chOff x="5257801" y="2674981"/>
            <a:chExt cx="6842760" cy="4080481"/>
          </a:xfrm>
        </p:grpSpPr>
        <p:pic>
          <p:nvPicPr>
            <p:cNvPr id="7" name="תמונה 6" descr="תמונה שמכילה טקסט, צילום מסך, מספר, גופן&#10;&#10;תוכן בינה מלאכותית גנרטיבית עשוי להיות שגוי.">
              <a:extLst>
                <a:ext uri="{FF2B5EF4-FFF2-40B4-BE49-F238E27FC236}">
                  <a16:creationId xmlns:a16="http://schemas.microsoft.com/office/drawing/2014/main" id="{D3BF6672-BA7A-05E1-25CE-101DFDA59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28079"/>
            <a:stretch>
              <a:fillRect/>
            </a:stretch>
          </p:blipFill>
          <p:spPr>
            <a:xfrm>
              <a:off x="5257801" y="2674981"/>
              <a:ext cx="6842760" cy="4080481"/>
            </a:xfrm>
            <a:prstGeom prst="rect">
              <a:avLst/>
            </a:prstGeom>
            <a:ln>
              <a:solidFill>
                <a:srgbClr val="00FF41"/>
              </a:solidFill>
            </a:ln>
          </p:spPr>
        </p:pic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1E985C92-711E-C294-E966-4DCE250BE4F9}"/>
                </a:ext>
              </a:extLst>
            </p:cNvPr>
            <p:cNvSpPr txBox="1"/>
            <p:nvPr/>
          </p:nvSpPr>
          <p:spPr>
            <a:xfrm>
              <a:off x="10023706" y="4742903"/>
              <a:ext cx="646834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linked</a:t>
              </a:r>
            </a:p>
          </p:txBody>
        </p:sp>
        <p:sp>
          <p:nvSpPr>
            <p:cNvPr id="35" name="תיבת טקסט 34">
              <a:extLst>
                <a:ext uri="{FF2B5EF4-FFF2-40B4-BE49-F238E27FC236}">
                  <a16:creationId xmlns:a16="http://schemas.microsoft.com/office/drawing/2014/main" id="{43BA7240-7DC0-01CC-B854-370C05C96E46}"/>
                </a:ext>
              </a:extLst>
            </p:cNvPr>
            <p:cNvSpPr txBox="1"/>
            <p:nvPr/>
          </p:nvSpPr>
          <p:spPr>
            <a:xfrm>
              <a:off x="10023706" y="4950562"/>
              <a:ext cx="646834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linked</a:t>
              </a:r>
            </a:p>
          </p:txBody>
        </p:sp>
        <p:sp>
          <p:nvSpPr>
            <p:cNvPr id="36" name="תיבת טקסט 35">
              <a:extLst>
                <a:ext uri="{FF2B5EF4-FFF2-40B4-BE49-F238E27FC236}">
                  <a16:creationId xmlns:a16="http://schemas.microsoft.com/office/drawing/2014/main" id="{98FBB168-D790-B34A-D8C4-743A20C0622E}"/>
                </a:ext>
              </a:extLst>
            </p:cNvPr>
            <p:cNvSpPr txBox="1"/>
            <p:nvPr/>
          </p:nvSpPr>
          <p:spPr>
            <a:xfrm>
              <a:off x="10119360" y="5404509"/>
              <a:ext cx="1976119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/>
                <a:t>of domain’s DNS record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7" name="תיבת טקסט 36">
              <a:extLst>
                <a:ext uri="{FF2B5EF4-FFF2-40B4-BE49-F238E27FC236}">
                  <a16:creationId xmlns:a16="http://schemas.microsoft.com/office/drawing/2014/main" id="{7F32B3C8-E757-70A8-7ED2-5C9DB50E2DE2}"/>
                </a:ext>
              </a:extLst>
            </p:cNvPr>
            <p:cNvSpPr txBox="1"/>
            <p:nvPr/>
          </p:nvSpPr>
          <p:spPr>
            <a:xfrm>
              <a:off x="10729411" y="5858456"/>
              <a:ext cx="1132390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/>
                <a:t>when loading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32" name="גרפיקה 31" descr="גולגולת עם מילוי מלא">
            <a:extLst>
              <a:ext uri="{FF2B5EF4-FFF2-40B4-BE49-F238E27FC236}">
                <a16:creationId xmlns:a16="http://schemas.microsoft.com/office/drawing/2014/main" id="{CA96AD93-A948-291E-3E79-40FFE93E6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3006" y="2782312"/>
            <a:ext cx="516732" cy="516732"/>
          </a:xfrm>
          <a:prstGeom prst="rect">
            <a:avLst/>
          </a:prstGeom>
        </p:spPr>
      </p:pic>
      <p:pic>
        <p:nvPicPr>
          <p:cNvPr id="5122" name="Picture 2" descr="Features &amp; Benefits: Find the Right Mix, Tell Your Story and Grow Your  Business | Vendi Advertising">
            <a:extLst>
              <a:ext uri="{FF2B5EF4-FFF2-40B4-BE49-F238E27FC236}">
                <a16:creationId xmlns:a16="http://schemas.microsoft.com/office/drawing/2014/main" id="{AD6104BF-47B5-62D4-AD86-02BBAFAB4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0722">
            <a:off x="157868" y="1294614"/>
            <a:ext cx="2849505" cy="118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581025" y="581025"/>
            <a:ext cx="51906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METHODOLOGY &amp; PIPELINE</a:t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581025" y="1123950"/>
            <a:ext cx="494347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-40640" y="5734050"/>
            <a:ext cx="4023360" cy="1412864"/>
          </a:xfrm>
          <a:prstGeom prst="rect">
            <a:avLst/>
          </a:prstGeom>
          <a:noFill/>
          <a:ln>
            <a:solidFill>
              <a:srgbClr val="00FF41"/>
            </a:solidFill>
          </a:ln>
        </p:spPr>
        <p:txBody>
          <a:bodyPr spcFirstLastPara="1" wrap="square" lIns="180000" tIns="144000" rIns="0" bIns="0" anchor="t" anchorCtr="0">
            <a:spAutoFit/>
          </a:bodyPr>
          <a:lstStyle/>
          <a:p>
            <a:r>
              <a:rPr lang="en-US" sz="20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CODE STRUCTURE: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Modular Python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Pipeline ensures reproducibility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A1079DB2-A0C7-655B-F499-9E610857E490}"/>
              </a:ext>
            </a:extLst>
          </p:cNvPr>
          <p:cNvGrpSpPr/>
          <p:nvPr/>
        </p:nvGrpSpPr>
        <p:grpSpPr>
          <a:xfrm>
            <a:off x="2695905" y="1082040"/>
            <a:ext cx="9016535" cy="4679901"/>
            <a:chOff x="3053446" y="1186541"/>
            <a:chExt cx="9016535" cy="4679901"/>
          </a:xfrm>
        </p:grpSpPr>
        <p:pic>
          <p:nvPicPr>
            <p:cNvPr id="3" name="תמונה 2" descr="תמונה שמכילה טקסט, צילום מסך, מודל בתלת ממד, אומנות&#10;&#10;תוכן בינה מלאכותית גנרטיבית עשוי להיות שגוי.">
              <a:extLst>
                <a:ext uri="{FF2B5EF4-FFF2-40B4-BE49-F238E27FC236}">
                  <a16:creationId xmlns:a16="http://schemas.microsoft.com/office/drawing/2014/main" id="{CBAE9BB8-4D1A-9D83-E2EB-FE4D91B66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106" b="13039"/>
            <a:stretch>
              <a:fillRect/>
            </a:stretch>
          </p:blipFill>
          <p:spPr>
            <a:xfrm>
              <a:off x="3053446" y="1186541"/>
              <a:ext cx="9016535" cy="467990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0FB76DBD-7B13-AF6B-3BD1-B2DCDBE74967}"/>
                </a:ext>
              </a:extLst>
            </p:cNvPr>
            <p:cNvSpPr/>
            <p:nvPr/>
          </p:nvSpPr>
          <p:spPr>
            <a:xfrm>
              <a:off x="8730615" y="3429000"/>
              <a:ext cx="14668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930DB7DE-4C2F-7866-C34D-687851C9D30E}"/>
                </a:ext>
              </a:extLst>
            </p:cNvPr>
            <p:cNvSpPr/>
            <p:nvPr/>
          </p:nvSpPr>
          <p:spPr>
            <a:xfrm>
              <a:off x="7440930" y="3429000"/>
              <a:ext cx="19412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מלבן 5">
              <a:extLst>
                <a:ext uri="{FF2B5EF4-FFF2-40B4-BE49-F238E27FC236}">
                  <a16:creationId xmlns:a16="http://schemas.microsoft.com/office/drawing/2014/main" id="{E98BCA13-6822-8467-3EC0-31884E7EBC74}"/>
                </a:ext>
              </a:extLst>
            </p:cNvPr>
            <p:cNvSpPr/>
            <p:nvPr/>
          </p:nvSpPr>
          <p:spPr>
            <a:xfrm>
              <a:off x="6248307" y="3429000"/>
              <a:ext cx="144873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 descr="תמונה שמכילה טקסט, צילום מסך, גופן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183716D-E497-E978-A76C-73843F69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4" y="2432931"/>
            <a:ext cx="11586934" cy="4180150"/>
          </a:xfrm>
          <a:prstGeom prst="rect">
            <a:avLst/>
          </a:prstGeom>
        </p:spPr>
      </p:pic>
      <p:sp>
        <p:nvSpPr>
          <p:cNvPr id="203" name="Google Shape;203;p19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FIRST STEPS</a:t>
            </a:r>
            <a:endParaRPr dirty="0"/>
          </a:p>
        </p:txBody>
      </p:sp>
      <p:sp>
        <p:nvSpPr>
          <p:cNvPr id="204" name="Google Shape;204;p19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ABE21BA8-97EA-0E58-9278-B73014256B9A}"/>
              </a:ext>
            </a:extLst>
          </p:cNvPr>
          <p:cNvCxnSpPr>
            <a:cxnSpLocks/>
          </p:cNvCxnSpPr>
          <p:nvPr/>
        </p:nvCxnSpPr>
        <p:spPr>
          <a:xfrm>
            <a:off x="449514" y="4108679"/>
            <a:ext cx="1534407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DD0E04B5-402B-30CE-E951-286B16A1EBA1}"/>
              </a:ext>
            </a:extLst>
          </p:cNvPr>
          <p:cNvCxnSpPr>
            <a:cxnSpLocks/>
          </p:cNvCxnSpPr>
          <p:nvPr/>
        </p:nvCxnSpPr>
        <p:spPr>
          <a:xfrm>
            <a:off x="426777" y="4456659"/>
            <a:ext cx="1485900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08253A17-BE5F-4C20-E4B7-C7D03D576E3C}"/>
              </a:ext>
            </a:extLst>
          </p:cNvPr>
          <p:cNvCxnSpPr>
            <a:cxnSpLocks/>
          </p:cNvCxnSpPr>
          <p:nvPr/>
        </p:nvCxnSpPr>
        <p:spPr>
          <a:xfrm>
            <a:off x="426777" y="3771948"/>
            <a:ext cx="1214244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155224DC-4264-A662-19B4-53BE5DF52242}"/>
              </a:ext>
            </a:extLst>
          </p:cNvPr>
          <p:cNvCxnSpPr>
            <a:cxnSpLocks/>
          </p:cNvCxnSpPr>
          <p:nvPr/>
        </p:nvCxnSpPr>
        <p:spPr>
          <a:xfrm>
            <a:off x="426777" y="5850030"/>
            <a:ext cx="685800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17A013CD-A9A5-5C2A-A3A3-07D557EEB3A1}"/>
              </a:ext>
            </a:extLst>
          </p:cNvPr>
          <p:cNvCxnSpPr>
            <a:cxnSpLocks/>
          </p:cNvCxnSpPr>
          <p:nvPr/>
        </p:nvCxnSpPr>
        <p:spPr>
          <a:xfrm>
            <a:off x="449514" y="6171884"/>
            <a:ext cx="891606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6955FEBB-3005-68C9-1524-95D40E77028C}"/>
              </a:ext>
            </a:extLst>
          </p:cNvPr>
          <p:cNvGrpSpPr/>
          <p:nvPr/>
        </p:nvGrpSpPr>
        <p:grpSpPr>
          <a:xfrm>
            <a:off x="292914" y="2008285"/>
            <a:ext cx="5115877" cy="307777"/>
            <a:chOff x="828675" y="2217283"/>
            <a:chExt cx="5115877" cy="307777"/>
          </a:xfrm>
        </p:grpSpPr>
        <p:sp>
          <p:nvSpPr>
            <p:cNvPr id="205" name="Google Shape;205;p19"/>
            <p:cNvSpPr txBox="1"/>
            <p:nvPr/>
          </p:nvSpPr>
          <p:spPr>
            <a:xfrm>
              <a:off x="923925" y="2217283"/>
              <a:ext cx="50206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EDA:</a:t>
              </a:r>
              <a:endParaRPr sz="1600" dirty="0"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828675" y="2233612"/>
              <a:ext cx="28575" cy="257175"/>
            </a:xfrm>
            <a:prstGeom prst="rect">
              <a:avLst/>
            </a:prstGeom>
            <a:solidFill>
              <a:srgbClr val="00F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3513851D-092C-EEB6-3C77-40BECABCCED1}"/>
              </a:ext>
            </a:extLst>
          </p:cNvPr>
          <p:cNvGrpSpPr/>
          <p:nvPr/>
        </p:nvGrpSpPr>
        <p:grpSpPr>
          <a:xfrm>
            <a:off x="292914" y="1425762"/>
            <a:ext cx="8793478" cy="553998"/>
            <a:chOff x="828675" y="2217283"/>
            <a:chExt cx="5087535" cy="553998"/>
          </a:xfrm>
        </p:grpSpPr>
        <p:sp>
          <p:nvSpPr>
            <p:cNvPr id="16" name="Google Shape;205;p19">
              <a:extLst>
                <a:ext uri="{FF2B5EF4-FFF2-40B4-BE49-F238E27FC236}">
                  <a16:creationId xmlns:a16="http://schemas.microsoft.com/office/drawing/2014/main" id="{A9001834-C510-FF7D-9816-A029E3A4C22D}"/>
                </a:ext>
              </a:extLst>
            </p:cNvPr>
            <p:cNvSpPr txBox="1"/>
            <p:nvPr/>
          </p:nvSpPr>
          <p:spPr>
            <a:xfrm>
              <a:off x="895583" y="2217283"/>
              <a:ext cx="502062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Split: </a:t>
              </a:r>
              <a:r>
                <a:rPr lang="en-US" sz="2000" i="0" u="none" strike="noStrike" cap="none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Train (70%), Validation (15%), Test (15%).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17" name="Google Shape;206;p19">
              <a:extLst>
                <a:ext uri="{FF2B5EF4-FFF2-40B4-BE49-F238E27FC236}">
                  <a16:creationId xmlns:a16="http://schemas.microsoft.com/office/drawing/2014/main" id="{CA949D3C-70C6-8664-2400-FC93B785570E}"/>
                </a:ext>
              </a:extLst>
            </p:cNvPr>
            <p:cNvSpPr/>
            <p:nvPr/>
          </p:nvSpPr>
          <p:spPr>
            <a:xfrm>
              <a:off x="828675" y="2233612"/>
              <a:ext cx="28575" cy="257175"/>
            </a:xfrm>
            <a:prstGeom prst="rect">
              <a:avLst/>
            </a:prstGeom>
            <a:solidFill>
              <a:srgbClr val="00F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5665E9EC-4D1D-F537-709B-57A2F65F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 descr="image.png">
            <a:extLst>
              <a:ext uri="{FF2B5EF4-FFF2-40B4-BE49-F238E27FC236}">
                <a16:creationId xmlns:a16="http://schemas.microsoft.com/office/drawing/2014/main" id="{032D01B4-8B5C-EE52-2959-71BF54D870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 descr="image.png">
            <a:extLst>
              <a:ext uri="{FF2B5EF4-FFF2-40B4-BE49-F238E27FC236}">
                <a16:creationId xmlns:a16="http://schemas.microsoft.com/office/drawing/2014/main" id="{A6561861-E7EC-92A3-3C38-3D0D97FE2F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087885"/>
            <a:ext cx="10081532" cy="5639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>
            <a:extLst>
              <a:ext uri="{FF2B5EF4-FFF2-40B4-BE49-F238E27FC236}">
                <a16:creationId xmlns:a16="http://schemas.microsoft.com/office/drawing/2014/main" id="{52456FBA-4E1F-67A8-D802-A4EC7C095F89}"/>
              </a:ext>
            </a:extLst>
          </p:cNvPr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PREPROCESSING</a:t>
            </a:r>
            <a:endParaRPr dirty="0"/>
          </a:p>
        </p:txBody>
      </p:sp>
      <p:sp>
        <p:nvSpPr>
          <p:cNvPr id="204" name="Google Shape;204;p19">
            <a:extLst>
              <a:ext uri="{FF2B5EF4-FFF2-40B4-BE49-F238E27FC236}">
                <a16:creationId xmlns:a16="http://schemas.microsoft.com/office/drawing/2014/main" id="{F57E7D0E-D357-6F57-9876-AB5F55226871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9100E4CC-7345-2223-EBAB-D36D8E5A25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8001595"/>
              </p:ext>
            </p:extLst>
          </p:nvPr>
        </p:nvGraphicFramePr>
        <p:xfrm>
          <a:off x="1387928" y="1303903"/>
          <a:ext cx="8556172" cy="530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9898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879</Words>
  <Application>Microsoft Office PowerPoint</Application>
  <PresentationFormat>מסך רחב</PresentationFormat>
  <Paragraphs>173</Paragraphs>
  <Slides>20</Slides>
  <Notes>20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9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30" baseType="lpstr">
      <vt:lpstr>Courier New</vt:lpstr>
      <vt:lpstr>Perpetua</vt:lpstr>
      <vt:lpstr>Share Tech Mono</vt:lpstr>
      <vt:lpstr>Rajdhani</vt:lpstr>
      <vt:lpstr>Rajdhani Medium</vt:lpstr>
      <vt:lpstr>Arial</vt:lpstr>
      <vt:lpstr>Calibri</vt:lpstr>
      <vt:lpstr>Wingdings</vt:lpstr>
      <vt:lpstr>Roboto Condensed Light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Meir Gamla</cp:lastModifiedBy>
  <cp:revision>119</cp:revision>
  <dcterms:modified xsi:type="dcterms:W3CDTF">2026-02-11T10:38:12Z</dcterms:modified>
</cp:coreProperties>
</file>